
<file path=[Content_Types].xml><?xml version="1.0" encoding="utf-8"?>
<Types xmlns="http://schemas.openxmlformats.org/package/2006/content-types">
  <Default Extension="png" ContentType="image/png"/>
  <Default Extension="jpg&amp;ehk=EuR53vQMa4qWrrdaJrexfg&amp;r=0&amp;pid=OfficeInsert" ContentType="image/jpeg"/>
  <Default Extension="jpeg" ContentType="image/jpeg"/>
  <Default Extension="rels" ContentType="application/vnd.openxmlformats-package.relationships+xml"/>
  <Default Extension="xml" ContentType="application/xml"/>
  <Default Extension="jpg&amp;ehk=MIXd87BJW1ifVzWG40QAoQ&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handoutMasterIdLst>
    <p:handoutMasterId r:id="rId28"/>
  </p:handoutMasterIdLst>
  <p:sldIdLst>
    <p:sldId id="257" r:id="rId3"/>
    <p:sldId id="275" r:id="rId4"/>
    <p:sldId id="276" r:id="rId5"/>
    <p:sldId id="288" r:id="rId6"/>
    <p:sldId id="278" r:id="rId7"/>
    <p:sldId id="281" r:id="rId8"/>
    <p:sldId id="282" r:id="rId9"/>
    <p:sldId id="283" r:id="rId10"/>
    <p:sldId id="287" r:id="rId11"/>
    <p:sldId id="285" r:id="rId12"/>
    <p:sldId id="292" r:id="rId13"/>
    <p:sldId id="302" r:id="rId14"/>
    <p:sldId id="301" r:id="rId15"/>
    <p:sldId id="289" r:id="rId16"/>
    <p:sldId id="290" r:id="rId17"/>
    <p:sldId id="291" r:id="rId18"/>
    <p:sldId id="293" r:id="rId19"/>
    <p:sldId id="296" r:id="rId20"/>
    <p:sldId id="298" r:id="rId21"/>
    <p:sldId id="299" r:id="rId22"/>
    <p:sldId id="305" r:id="rId23"/>
    <p:sldId id="307" r:id="rId24"/>
    <p:sldId id="322" r:id="rId25"/>
    <p:sldId id="321"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660"/>
  </p:normalViewPr>
  <p:slideViewPr>
    <p:cSldViewPr>
      <p:cViewPr varScale="1">
        <p:scale>
          <a:sx n="85" d="100"/>
          <a:sy n="85" d="100"/>
        </p:scale>
        <p:origin x="-355" y="-8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8/9/2017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8/9/2017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ictionary.reference.com/browse/felon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030AewwQaTk"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youtube.com/watch?feature=endscreen&amp;NR=1&amp;v=Bv6krkEG7a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Perform skit #2</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E2388E-4856-49EB-B2EB-CC6FF2072AE0}"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49695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97C45-7595-4EA2-8401-3B35E32FCE36}" type="slidenum">
              <a:rPr lang="en-US" altLang="en-US" smtClean="0">
                <a:solidFill>
                  <a:prstClr val="black"/>
                </a:solidFill>
                <a:latin typeface="Arial" panose="020B0604020202020204" pitchFamily="34" charset="0"/>
              </a:rPr>
              <a:pPr>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14481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Remember it is how the OTHER person feels in the situation!</a:t>
            </a:r>
          </a:p>
          <a:p>
            <a:pPr eaLnBrk="1" hangingPunct="1"/>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C27973-6866-4983-AF82-441EA061DD64}" type="slidenum">
              <a:rPr lang="en-US" altLang="en-US" smtClean="0">
                <a:solidFill>
                  <a:prstClr val="black"/>
                </a:solidFill>
                <a:latin typeface="Arial" panose="020B0604020202020204" pitchFamily="34" charset="0"/>
              </a:rPr>
              <a:pPr>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68316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Perform skit #1</a:t>
            </a:r>
          </a:p>
          <a:p>
            <a:endParaRPr lang="en-US" altLang="en-US"/>
          </a:p>
          <a:p>
            <a:r>
              <a:rPr lang="en-US" altLang="en-US"/>
              <a:t>The key distinction to make here is made in the previous slide defining bullying.  It’s something that happens </a:t>
            </a:r>
            <a:r>
              <a:rPr lang="en-US" altLang="en-US" b="1"/>
              <a:t>repeatedly</a:t>
            </a:r>
            <a:r>
              <a:rPr lang="en-US" altLang="en-US"/>
              <a:t>.  While an “incident” should be reported to a staff member, it should not necessarily be labeled bullying, especially if you don’t even know the person who has committed the act.</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175C08-D09E-4671-8A41-09B75D004BE3}"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149996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DEF5FD-EE98-4EFA-A7C5-4286F6FE48BE}"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132003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06E26A-6154-4B0F-AC90-B1C55D28F391}" type="slidenum">
              <a:rPr lang="en-US" altLang="en-US" smtClean="0">
                <a:solidFill>
                  <a:prstClr val="black"/>
                </a:solidFill>
                <a:latin typeface="Arial" panose="020B0604020202020204" pitchFamily="34" charset="0"/>
              </a:rPr>
              <a:pPr>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28221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Inappropriate pictures of a sexual nature (of minors)  through technological devices is illegal.</a:t>
            </a:r>
          </a:p>
          <a:p>
            <a:pPr eaLnBrk="1" hangingPunct="1"/>
            <a:endParaRPr lang="en-US" altLang="en-US"/>
          </a:p>
          <a:p>
            <a:pPr eaLnBrk="1" hangingPunct="1"/>
            <a:r>
              <a:rPr lang="en-US" altLang="en-US"/>
              <a:t>Misdemeanor- a criminal offense defined as less serious than a </a:t>
            </a:r>
            <a:r>
              <a:rPr lang="en-US" altLang="en-US">
                <a:hlinkClick r:id="rId3" action="ppaction://hlinkfile"/>
              </a:rPr>
              <a:t>felony</a:t>
            </a:r>
            <a:r>
              <a:rPr lang="en-US" altLang="en-US"/>
              <a:t>.  Punishment: From 250 dollar fine up to 2500 dollars and up to 12 months in jail</a:t>
            </a:r>
          </a:p>
          <a:p>
            <a:pPr eaLnBrk="1" hangingPunct="1"/>
            <a:endParaRPr lang="en-US" altLang="en-US"/>
          </a:p>
          <a:p>
            <a:pPr eaLnBrk="1" hangingPunct="1"/>
            <a:r>
              <a:rPr lang="en-US" altLang="en-US"/>
              <a:t>Felony- an offense, as murder or burglary, of graver character than those called misdemeanors, especially those commonly punished in the U.S. by imprisonment for more than a year.  Punishment: For certain types of felonies, the jury or court may choose imprisonment for one to 10 years or jail for up to 12 months and a fine of up to $2,500, either or both.</a:t>
            </a:r>
          </a:p>
          <a:p>
            <a:pPr eaLnBrk="1" hangingPunct="1"/>
            <a:endParaRPr lang="en-US" altLang="en-US"/>
          </a:p>
          <a:p>
            <a:pPr eaLnBrk="1" hangingPunct="1"/>
            <a:r>
              <a:rPr lang="en-US" altLang="en-US" b="1" u="sng"/>
              <a:t>Video- Play “cyber+bullying” short video.  It’s in the “Bullying Videos” folder on the flash drive.</a:t>
            </a:r>
          </a:p>
          <a:p>
            <a:pPr eaLnBrk="1" hangingPunct="1"/>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D8F2EF-4B15-4011-B54B-4D372945680C}"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22180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Focus on the highlighted terms rather than reading the entire page.</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F6A8FF-1F28-4819-ABAC-30C4A5A09D32}"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77174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Remember that it is how the other person FEELS about the comments or situation it is not how you may mean it…. Also remember that overheard comments or jokes can be offensive to some…. So please be cautious!</a:t>
            </a:r>
          </a:p>
          <a:p>
            <a:pPr eaLnBrk="1" hangingPunct="1"/>
            <a:endParaRPr lang="en-US" altLang="en-US" b="1" u="sng"/>
          </a:p>
          <a:p>
            <a:pPr eaLnBrk="1" hangingPunct="1"/>
            <a:r>
              <a:rPr lang="en-US" altLang="en-US" b="1" u="sng"/>
              <a:t>Go to youtube and play the following youtube clips: </a:t>
            </a:r>
            <a:r>
              <a:rPr lang="en-US" altLang="en-US" b="1" u="sng">
                <a:hlinkClick r:id="rId3"/>
              </a:rPr>
              <a:t>http://www.youtube.com/watch?v=030AewwQaTk</a:t>
            </a:r>
            <a:r>
              <a:rPr lang="en-US" altLang="en-US" b="1" u="sng"/>
              <a:t> </a:t>
            </a:r>
          </a:p>
          <a:p>
            <a:r>
              <a:rPr lang="en-US" altLang="en-US" b="1" u="sng"/>
              <a:t>&amp; </a:t>
            </a:r>
            <a:r>
              <a:rPr lang="en-US" altLang="en-US" b="1" u="sng">
                <a:hlinkClick r:id="rId4"/>
              </a:rPr>
              <a:t>http://www.youtube.com/watch?feature=endscreen&amp;NR=1&amp;v=Bv6krkEG7ao</a:t>
            </a:r>
            <a:r>
              <a:rPr lang="en-US" altLang="en-US" b="1" u="sng"/>
              <a:t> </a:t>
            </a:r>
          </a:p>
          <a:p>
            <a:pPr eaLnBrk="1" hangingPunct="1"/>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F73837-03B2-4FBC-B6C5-83CA8296C90C}"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261305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162" y="3398839"/>
            <a:ext cx="10462075"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A3DFE13B-37F0-468E-981A-9959A7D2BBAD}"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E4CC9C-EBA6-42D1-94D3-B58928A28674}" type="slidenum">
              <a:rPr lang="en-US" altLang="en-US"/>
              <a:pPr>
                <a:defRPr/>
              </a:pPr>
              <a:t>‹#›</a:t>
            </a:fld>
            <a:endParaRPr lang="en-US" altLang="en-US"/>
          </a:p>
        </p:txBody>
      </p:sp>
    </p:spTree>
    <p:extLst>
      <p:ext uri="{BB962C8B-B14F-4D97-AF65-F5344CB8AC3E}">
        <p14:creationId xmlns:p14="http://schemas.microsoft.com/office/powerpoint/2010/main" val="23506663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ECC8BE-2A93-4A74-A014-D6436D3BC272}" type="datetimeFigureOut">
              <a:rPr lang="en-US"/>
              <a:pPr>
                <a:defRPr/>
              </a:pPr>
              <a:t>8/9/2017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C234B3-7C56-4896-B255-FD6717561908}" type="slidenum">
              <a:rPr lang="en-US" altLang="en-US"/>
              <a:pPr>
                <a:defRPr/>
              </a:pPr>
              <a:t>‹#›</a:t>
            </a:fld>
            <a:endParaRPr lang="en-US" altLang="en-US"/>
          </a:p>
        </p:txBody>
      </p:sp>
    </p:spTree>
    <p:extLst>
      <p:ext uri="{BB962C8B-B14F-4D97-AF65-F5344CB8AC3E}">
        <p14:creationId xmlns:p14="http://schemas.microsoft.com/office/powerpoint/2010/main" val="1969532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1E17768-2D11-4478-82BB-36763A0C086E}" type="datetimeFigureOut">
              <a:rPr lang="en-US"/>
              <a:pPr>
                <a:defRPr/>
              </a:pPr>
              <a:t>8/9/2017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20F468-D2AE-4743-AE8E-77C373F0D6B3}" type="slidenum">
              <a:rPr lang="en-US" altLang="en-US"/>
              <a:pPr>
                <a:defRPr/>
              </a:pPr>
              <a:t>‹#›</a:t>
            </a:fld>
            <a:endParaRPr lang="en-US" altLang="en-US"/>
          </a:p>
        </p:txBody>
      </p:sp>
    </p:spTree>
    <p:extLst>
      <p:ext uri="{BB962C8B-B14F-4D97-AF65-F5344CB8AC3E}">
        <p14:creationId xmlns:p14="http://schemas.microsoft.com/office/powerpoint/2010/main" val="3940181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162" y="3398839"/>
            <a:ext cx="10462075"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A3DFE13B-37F0-468E-981A-9959A7D2BBAD}"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E4CC9C-EBA6-42D1-94D3-B58928A28674}" type="slidenum">
              <a:rPr lang="en-US" altLang="en-US"/>
              <a:pPr>
                <a:defRPr/>
              </a:pPr>
              <a:t>‹#›</a:t>
            </a:fld>
            <a:endParaRPr lang="en-US" altLang="en-US"/>
          </a:p>
        </p:txBody>
      </p:sp>
    </p:spTree>
    <p:extLst>
      <p:ext uri="{BB962C8B-B14F-4D97-AF65-F5344CB8AC3E}">
        <p14:creationId xmlns:p14="http://schemas.microsoft.com/office/powerpoint/2010/main" val="4239500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BDDF57-B355-4DAA-9726-874A9E8B9019}" type="datetimeFigureOut">
              <a:rPr lang="en-US"/>
              <a:pPr>
                <a:defRPr/>
              </a:pPr>
              <a:t>8/9/2017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B9753-6F41-4878-A5BE-4FD086B438C2}" type="slidenum">
              <a:rPr lang="en-US" altLang="en-US"/>
              <a:pPr>
                <a:defRPr/>
              </a:pPr>
              <a:t>‹#›</a:t>
            </a:fld>
            <a:endParaRPr lang="en-US" altLang="en-US"/>
          </a:p>
        </p:txBody>
      </p:sp>
    </p:spTree>
    <p:extLst>
      <p:ext uri="{BB962C8B-B14F-4D97-AF65-F5344CB8AC3E}">
        <p14:creationId xmlns:p14="http://schemas.microsoft.com/office/powerpoint/2010/main" val="59697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975530" y="4598989"/>
            <a:ext cx="10462075"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2833" y="2362201"/>
            <a:ext cx="10360501"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3" y="4626865"/>
            <a:ext cx="10360501"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ECCCBE-3E1D-4DB5-BE9D-0EFAEB9DC502}"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6A9A8E-6A67-478D-903A-A2738388689B}" type="slidenum">
              <a:rPr lang="en-US" altLang="en-US"/>
              <a:pPr>
                <a:defRPr/>
              </a:pPr>
              <a:t>‹#›</a:t>
            </a:fld>
            <a:endParaRPr lang="en-US" altLang="en-US"/>
          </a:p>
        </p:txBody>
      </p:sp>
    </p:spTree>
    <p:extLst>
      <p:ext uri="{BB962C8B-B14F-4D97-AF65-F5344CB8AC3E}">
        <p14:creationId xmlns:p14="http://schemas.microsoft.com/office/powerpoint/2010/main" val="2576369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1F3456B-D699-41FD-A948-006D63B10D67}"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5C5B4E-FF5F-4534-85AA-36A7B8A72A5A}" type="slidenum">
              <a:rPr lang="en-US" altLang="en-US"/>
              <a:pPr>
                <a:defRPr/>
              </a:pPr>
              <a:t>‹#›</a:t>
            </a:fld>
            <a:endParaRPr lang="en-US" altLang="en-US"/>
          </a:p>
        </p:txBody>
      </p:sp>
    </p:spTree>
    <p:extLst>
      <p:ext uri="{BB962C8B-B14F-4D97-AF65-F5344CB8AC3E}">
        <p14:creationId xmlns:p14="http://schemas.microsoft.com/office/powerpoint/2010/main" val="868992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1208"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128E903-619C-42E4-ABE4-B2CF4CE8EDC1}" type="datetimeFigureOut">
              <a:rPr lang="en-US"/>
              <a:pPr>
                <a:defRPr/>
              </a:pPr>
              <a:t>8/9/2017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22FC019-7E66-4BC3-8A42-0991BA9BD364}" type="slidenum">
              <a:rPr lang="en-US" altLang="en-US"/>
              <a:pPr>
                <a:defRPr/>
              </a:pPr>
              <a:t>‹#›</a:t>
            </a:fld>
            <a:endParaRPr lang="en-US" altLang="en-US"/>
          </a:p>
        </p:txBody>
      </p:sp>
    </p:spTree>
    <p:extLst>
      <p:ext uri="{BB962C8B-B14F-4D97-AF65-F5344CB8AC3E}">
        <p14:creationId xmlns:p14="http://schemas.microsoft.com/office/powerpoint/2010/main" val="24676243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B7539C9-F142-44F1-84D9-6E19CDC0CA75}" type="datetimeFigureOut">
              <a:rPr lang="en-US"/>
              <a:pPr>
                <a:defRPr/>
              </a:pPr>
              <a:t>8/9/2017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8E14AA-EA7E-48F8-A856-F7D522E08789}" type="slidenum">
              <a:rPr lang="en-US" altLang="en-US"/>
              <a:pPr>
                <a:defRPr/>
              </a:pPr>
              <a:t>‹#›</a:t>
            </a:fld>
            <a:endParaRPr lang="en-US" altLang="en-US"/>
          </a:p>
        </p:txBody>
      </p:sp>
    </p:spTree>
    <p:extLst>
      <p:ext uri="{BB962C8B-B14F-4D97-AF65-F5344CB8AC3E}">
        <p14:creationId xmlns:p14="http://schemas.microsoft.com/office/powerpoint/2010/main" val="1082377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57247F-EE47-4CF4-95C7-47602625D6DC}" type="datetimeFigureOut">
              <a:rPr lang="en-US"/>
              <a:pPr>
                <a:defRPr/>
              </a:pPr>
              <a:t>8/9/2017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F39FC2-0DF5-48AA-B71B-4EFBB53C23C1}" type="slidenum">
              <a:rPr lang="en-US" altLang="en-US"/>
              <a:pPr>
                <a:defRPr/>
              </a:pPr>
              <a:t>‹#›</a:t>
            </a:fld>
            <a:endParaRPr lang="en-US" altLang="en-US"/>
          </a:p>
        </p:txBody>
      </p:sp>
    </p:spTree>
    <p:extLst>
      <p:ext uri="{BB962C8B-B14F-4D97-AF65-F5344CB8AC3E}">
        <p14:creationId xmlns:p14="http://schemas.microsoft.com/office/powerpoint/2010/main" val="39819045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0791"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55DBEE3-F9EB-4F43-A954-0D4435D9D52B}" type="datetimeFigureOut">
              <a:rPr lang="en-US"/>
              <a:pPr>
                <a:defRPr/>
              </a:pPr>
              <a:t>8/9/2017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60D71E3-E9F8-4868-B266-125FF058B85D}" type="slidenum">
              <a:rPr lang="en-US" altLang="en-US"/>
              <a:pPr>
                <a:defRPr/>
              </a:pPr>
              <a:t>‹#›</a:t>
            </a:fld>
            <a:endParaRPr lang="en-US" altLang="en-US"/>
          </a:p>
        </p:txBody>
      </p:sp>
    </p:spTree>
    <p:extLst>
      <p:ext uri="{BB962C8B-B14F-4D97-AF65-F5344CB8AC3E}">
        <p14:creationId xmlns:p14="http://schemas.microsoft.com/office/powerpoint/2010/main" val="33050807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BDDF57-B355-4DAA-9726-874A9E8B9019}" type="datetimeFigureOut">
              <a:rPr lang="en-US"/>
              <a:pPr>
                <a:defRPr/>
              </a:pPr>
              <a:t>8/9/2017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B9753-6F41-4878-A5BE-4FD086B438C2}" type="slidenum">
              <a:rPr lang="en-US" altLang="en-US"/>
              <a:pPr>
                <a:defRPr/>
              </a:pPr>
              <a:t>‹#›</a:t>
            </a:fld>
            <a:endParaRPr lang="en-US" altLang="en-US"/>
          </a:p>
        </p:txBody>
      </p:sp>
    </p:spTree>
    <p:extLst>
      <p:ext uri="{BB962C8B-B14F-4D97-AF65-F5344CB8AC3E}">
        <p14:creationId xmlns:p14="http://schemas.microsoft.com/office/powerpoint/2010/main" val="426301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9EB998-8CED-4125-8964-97A24C9B236C}"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CD9C5A-C7BD-43F0-A7BA-EFB3379B5019}" type="slidenum">
              <a:rPr lang="en-US" altLang="en-US"/>
              <a:pPr>
                <a:defRPr/>
              </a:pPr>
              <a:t>‹#›</a:t>
            </a:fld>
            <a:endParaRPr lang="en-US" altLang="en-US"/>
          </a:p>
        </p:txBody>
      </p:sp>
    </p:spTree>
    <p:extLst>
      <p:ext uri="{BB962C8B-B14F-4D97-AF65-F5344CB8AC3E}">
        <p14:creationId xmlns:p14="http://schemas.microsoft.com/office/powerpoint/2010/main" val="16389451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ECC8BE-2A93-4A74-A014-D6436D3BC272}" type="datetimeFigureOut">
              <a:rPr lang="en-US"/>
              <a:pPr>
                <a:defRPr/>
              </a:pPr>
              <a:t>8/9/2017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C234B3-7C56-4896-B255-FD6717561908}" type="slidenum">
              <a:rPr lang="en-US" altLang="en-US"/>
              <a:pPr>
                <a:defRPr/>
              </a:pPr>
              <a:t>‹#›</a:t>
            </a:fld>
            <a:endParaRPr lang="en-US" altLang="en-US"/>
          </a:p>
        </p:txBody>
      </p:sp>
    </p:spTree>
    <p:extLst>
      <p:ext uri="{BB962C8B-B14F-4D97-AF65-F5344CB8AC3E}">
        <p14:creationId xmlns:p14="http://schemas.microsoft.com/office/powerpoint/2010/main" val="1461528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1E17768-2D11-4478-82BB-36763A0C086E}" type="datetimeFigureOut">
              <a:rPr lang="en-US"/>
              <a:pPr>
                <a:defRPr/>
              </a:pPr>
              <a:t>8/9/2017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20F468-D2AE-4743-AE8E-77C373F0D6B3}" type="slidenum">
              <a:rPr lang="en-US" altLang="en-US"/>
              <a:pPr>
                <a:defRPr/>
              </a:pPr>
              <a:t>‹#›</a:t>
            </a:fld>
            <a:endParaRPr lang="en-US" altLang="en-US"/>
          </a:p>
        </p:txBody>
      </p:sp>
    </p:spTree>
    <p:extLst>
      <p:ext uri="{BB962C8B-B14F-4D97-AF65-F5344CB8AC3E}">
        <p14:creationId xmlns:p14="http://schemas.microsoft.com/office/powerpoint/2010/main" val="16870739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975530" y="4598989"/>
            <a:ext cx="10462075"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2833" y="2362201"/>
            <a:ext cx="10360501"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3" y="4626865"/>
            <a:ext cx="10360501"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ECCCBE-3E1D-4DB5-BE9D-0EFAEB9DC502}"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6A9A8E-6A67-478D-903A-A2738388689B}" type="slidenum">
              <a:rPr lang="en-US" altLang="en-US"/>
              <a:pPr>
                <a:defRPr/>
              </a:pPr>
              <a:t>‹#›</a:t>
            </a:fld>
            <a:endParaRPr lang="en-US" altLang="en-US"/>
          </a:p>
        </p:txBody>
      </p:sp>
    </p:spTree>
    <p:extLst>
      <p:ext uri="{BB962C8B-B14F-4D97-AF65-F5344CB8AC3E}">
        <p14:creationId xmlns:p14="http://schemas.microsoft.com/office/powerpoint/2010/main" val="569698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1F3456B-D699-41FD-A948-006D63B10D67}"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5C5B4E-FF5F-4534-85AA-36A7B8A72A5A}" type="slidenum">
              <a:rPr lang="en-US" altLang="en-US"/>
              <a:pPr>
                <a:defRPr/>
              </a:pPr>
              <a:t>‹#›</a:t>
            </a:fld>
            <a:endParaRPr lang="en-US" altLang="en-US"/>
          </a:p>
        </p:txBody>
      </p:sp>
    </p:spTree>
    <p:extLst>
      <p:ext uri="{BB962C8B-B14F-4D97-AF65-F5344CB8AC3E}">
        <p14:creationId xmlns:p14="http://schemas.microsoft.com/office/powerpoint/2010/main" val="42792570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1208"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128E903-619C-42E4-ABE4-B2CF4CE8EDC1}" type="datetimeFigureOut">
              <a:rPr lang="en-US"/>
              <a:pPr>
                <a:defRPr/>
              </a:pPr>
              <a:t>8/9/2017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22FC019-7E66-4BC3-8A42-0991BA9BD364}" type="slidenum">
              <a:rPr lang="en-US" altLang="en-US"/>
              <a:pPr>
                <a:defRPr/>
              </a:pPr>
              <a:t>‹#›</a:t>
            </a:fld>
            <a:endParaRPr lang="en-US" altLang="en-US"/>
          </a:p>
        </p:txBody>
      </p:sp>
    </p:spTree>
    <p:extLst>
      <p:ext uri="{BB962C8B-B14F-4D97-AF65-F5344CB8AC3E}">
        <p14:creationId xmlns:p14="http://schemas.microsoft.com/office/powerpoint/2010/main" val="514042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B7539C9-F142-44F1-84D9-6E19CDC0CA75}" type="datetimeFigureOut">
              <a:rPr lang="en-US"/>
              <a:pPr>
                <a:defRPr/>
              </a:pPr>
              <a:t>8/9/2017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8E14AA-EA7E-48F8-A856-F7D522E08789}" type="slidenum">
              <a:rPr lang="en-US" altLang="en-US"/>
              <a:pPr>
                <a:defRPr/>
              </a:pPr>
              <a:t>‹#›</a:t>
            </a:fld>
            <a:endParaRPr lang="en-US" altLang="en-US"/>
          </a:p>
        </p:txBody>
      </p:sp>
    </p:spTree>
    <p:extLst>
      <p:ext uri="{BB962C8B-B14F-4D97-AF65-F5344CB8AC3E}">
        <p14:creationId xmlns:p14="http://schemas.microsoft.com/office/powerpoint/2010/main" val="2626381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57247F-EE47-4CF4-95C7-47602625D6DC}" type="datetimeFigureOut">
              <a:rPr lang="en-US"/>
              <a:pPr>
                <a:defRPr/>
              </a:pPr>
              <a:t>8/9/2017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F39FC2-0DF5-48AA-B71B-4EFBB53C23C1}" type="slidenum">
              <a:rPr lang="en-US" altLang="en-US"/>
              <a:pPr>
                <a:defRPr/>
              </a:pPr>
              <a:t>‹#›</a:t>
            </a:fld>
            <a:endParaRPr lang="en-US" altLang="en-US"/>
          </a:p>
        </p:txBody>
      </p:sp>
    </p:spTree>
    <p:extLst>
      <p:ext uri="{BB962C8B-B14F-4D97-AF65-F5344CB8AC3E}">
        <p14:creationId xmlns:p14="http://schemas.microsoft.com/office/powerpoint/2010/main" val="1073370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0791"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55DBEE3-F9EB-4F43-A954-0D4435D9D52B}" type="datetimeFigureOut">
              <a:rPr lang="en-US"/>
              <a:pPr>
                <a:defRPr/>
              </a:pPr>
              <a:t>8/9/2017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60D71E3-E9F8-4868-B266-125FF058B85D}" type="slidenum">
              <a:rPr lang="en-US" altLang="en-US"/>
              <a:pPr>
                <a:defRPr/>
              </a:pPr>
              <a:t>‹#›</a:t>
            </a:fld>
            <a:endParaRPr lang="en-US" altLang="en-US"/>
          </a:p>
        </p:txBody>
      </p:sp>
    </p:spTree>
    <p:extLst>
      <p:ext uri="{BB962C8B-B14F-4D97-AF65-F5344CB8AC3E}">
        <p14:creationId xmlns:p14="http://schemas.microsoft.com/office/powerpoint/2010/main" val="954915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9EB998-8CED-4125-8964-97A24C9B236C}" type="datetimeFigureOut">
              <a:rPr lang="en-US"/>
              <a:pPr>
                <a:defRPr/>
              </a:pPr>
              <a:t>8/9/2017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CD9C5A-C7BD-43F0-A7BA-EFB3379B5019}" type="slidenum">
              <a:rPr lang="en-US" altLang="en-US"/>
              <a:pPr>
                <a:defRPr/>
              </a:pPr>
              <a:t>‹#›</a:t>
            </a:fld>
            <a:endParaRPr lang="en-US" altLang="en-US"/>
          </a:p>
        </p:txBody>
      </p:sp>
    </p:spTree>
    <p:extLst>
      <p:ext uri="{BB962C8B-B14F-4D97-AF65-F5344CB8AC3E}">
        <p14:creationId xmlns:p14="http://schemas.microsoft.com/office/powerpoint/2010/main" val="905898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a:solidFill>
                <a:prstClr val="white"/>
              </a:solidFill>
            </a:endParaRPr>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441" y="1600200"/>
            <a:ext cx="1096994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1"/>
            <a:ext cx="12188825"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a:solidFill>
                <a:prstClr val="white"/>
              </a:solidFill>
            </a:endParaRPr>
          </a:p>
        </p:txBody>
      </p:sp>
      <p:sp>
        <p:nvSpPr>
          <p:cNvPr id="4" name="Date Placeholder 3"/>
          <p:cNvSpPr>
            <a:spLocks noGrp="1"/>
          </p:cNvSpPr>
          <p:nvPr>
            <p:ph type="dt" sz="half" idx="2"/>
          </p:nvPr>
        </p:nvSpPr>
        <p:spPr>
          <a:xfrm>
            <a:off x="609441" y="19051"/>
            <a:ext cx="3859795" cy="328613"/>
          </a:xfrm>
          <a:prstGeom prst="rect">
            <a:avLst/>
          </a:prstGeom>
        </p:spPr>
        <p:txBody>
          <a:bodyPr vert="horz" lIns="91440" tIns="45720" rIns="91440" bIns="45720" rtlCol="0" anchor="ctr"/>
          <a:lstStyle>
            <a:lvl1pPr algn="l" eaLnBrk="0" hangingPunct="0">
              <a:defRPr sz="1200">
                <a:solidFill>
                  <a:srgbClr val="FFFFFF"/>
                </a:solidFill>
                <a:latin typeface="Arial" charset="0"/>
                <a:cs typeface="Arial" charset="0"/>
              </a:defRPr>
            </a:lvl1pPr>
          </a:lstStyle>
          <a:p>
            <a:pPr fontAlgn="base">
              <a:spcBef>
                <a:spcPct val="0"/>
              </a:spcBef>
              <a:spcAft>
                <a:spcPct val="0"/>
              </a:spcAft>
              <a:defRPr/>
            </a:pPr>
            <a:fld id="{74B76D22-41D2-4FC0-800E-075D07FD0566}" type="datetimeFigureOut">
              <a:rPr lang="en-US"/>
              <a:pPr fontAlgn="base">
                <a:spcBef>
                  <a:spcPct val="0"/>
                </a:spcBef>
                <a:spcAft>
                  <a:spcPct val="0"/>
                </a:spcAft>
                <a:defRPr/>
              </a:pPr>
              <a:t>8/9/2017</a:t>
            </a:fld>
            <a:endParaRPr lang="en-US"/>
          </a:p>
        </p:txBody>
      </p:sp>
      <p:sp>
        <p:nvSpPr>
          <p:cNvPr id="5" name="Footer Placeholder 4"/>
          <p:cNvSpPr>
            <a:spLocks noGrp="1"/>
          </p:cNvSpPr>
          <p:nvPr>
            <p:ph type="ftr" sz="quarter" idx="3"/>
          </p:nvPr>
        </p:nvSpPr>
        <p:spPr>
          <a:xfrm>
            <a:off x="4570810" y="19051"/>
            <a:ext cx="5484971" cy="328613"/>
          </a:xfrm>
          <a:prstGeom prst="rect">
            <a:avLst/>
          </a:prstGeom>
        </p:spPr>
        <p:txBody>
          <a:bodyPr vert="horz" lIns="91440" tIns="45720" rIns="91440" bIns="45720" rtlCol="0" anchor="ctr"/>
          <a:lstStyle>
            <a:lvl1pPr algn="ctr" eaLnBrk="0" hangingPunct="0">
              <a:defRPr sz="1200">
                <a:solidFill>
                  <a:srgbClr val="FFFFFF"/>
                </a:solidFill>
                <a:latin typeface="Arial"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10157354" y="19051"/>
            <a:ext cx="1422030" cy="328613"/>
          </a:xfrm>
          <a:prstGeom prst="rect">
            <a:avLst/>
          </a:prstGeom>
        </p:spPr>
        <p:txBody>
          <a:bodyPr vert="horz" wrap="square" lIns="91440" tIns="45720" rIns="91440" bIns="45720" numCol="1" anchor="ctr" anchorCtr="0" compatLnSpc="1">
            <a:prstTxWarp prst="textNoShape">
              <a:avLst/>
            </a:prstTxWarp>
          </a:bodyPr>
          <a:lstStyle>
            <a:lvl1pPr eaLnBrk="0" hangingPunct="0">
              <a:defRPr sz="1400" b="1">
                <a:solidFill>
                  <a:srgbClr val="FFFFFF"/>
                </a:solidFill>
              </a:defRPr>
            </a:lvl1pPr>
          </a:lstStyle>
          <a:p>
            <a:pPr fontAlgn="base">
              <a:spcBef>
                <a:spcPct val="0"/>
              </a:spcBef>
              <a:spcAft>
                <a:spcPct val="0"/>
              </a:spcAft>
              <a:defRPr/>
            </a:pPr>
            <a:fld id="{3AC7BE77-C2AB-49C3-928A-042BB48903A4}"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04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a:solidFill>
                <a:prstClr val="white"/>
              </a:solidFill>
            </a:endParaRPr>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441" y="1600200"/>
            <a:ext cx="1096994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1"/>
            <a:ext cx="12188825"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a:solidFill>
                <a:prstClr val="white"/>
              </a:solidFill>
            </a:endParaRPr>
          </a:p>
        </p:txBody>
      </p:sp>
      <p:sp>
        <p:nvSpPr>
          <p:cNvPr id="4" name="Date Placeholder 3"/>
          <p:cNvSpPr>
            <a:spLocks noGrp="1"/>
          </p:cNvSpPr>
          <p:nvPr>
            <p:ph type="dt" sz="half" idx="2"/>
          </p:nvPr>
        </p:nvSpPr>
        <p:spPr>
          <a:xfrm>
            <a:off x="609441" y="19051"/>
            <a:ext cx="3859795" cy="328613"/>
          </a:xfrm>
          <a:prstGeom prst="rect">
            <a:avLst/>
          </a:prstGeom>
        </p:spPr>
        <p:txBody>
          <a:bodyPr vert="horz" lIns="91440" tIns="45720" rIns="91440" bIns="45720" rtlCol="0" anchor="ctr"/>
          <a:lstStyle>
            <a:lvl1pPr algn="l" eaLnBrk="0" hangingPunct="0">
              <a:defRPr sz="1200">
                <a:solidFill>
                  <a:srgbClr val="FFFFFF"/>
                </a:solidFill>
                <a:latin typeface="Arial" charset="0"/>
                <a:cs typeface="Arial" charset="0"/>
              </a:defRPr>
            </a:lvl1pPr>
          </a:lstStyle>
          <a:p>
            <a:pPr fontAlgn="base">
              <a:spcBef>
                <a:spcPct val="0"/>
              </a:spcBef>
              <a:spcAft>
                <a:spcPct val="0"/>
              </a:spcAft>
              <a:defRPr/>
            </a:pPr>
            <a:fld id="{74B76D22-41D2-4FC0-800E-075D07FD0566}" type="datetimeFigureOut">
              <a:rPr lang="en-US"/>
              <a:pPr fontAlgn="base">
                <a:spcBef>
                  <a:spcPct val="0"/>
                </a:spcBef>
                <a:spcAft>
                  <a:spcPct val="0"/>
                </a:spcAft>
                <a:defRPr/>
              </a:pPr>
              <a:t>8/9/2017</a:t>
            </a:fld>
            <a:endParaRPr lang="en-US"/>
          </a:p>
        </p:txBody>
      </p:sp>
      <p:sp>
        <p:nvSpPr>
          <p:cNvPr id="5" name="Footer Placeholder 4"/>
          <p:cNvSpPr>
            <a:spLocks noGrp="1"/>
          </p:cNvSpPr>
          <p:nvPr>
            <p:ph type="ftr" sz="quarter" idx="3"/>
          </p:nvPr>
        </p:nvSpPr>
        <p:spPr>
          <a:xfrm>
            <a:off x="4570810" y="19051"/>
            <a:ext cx="5484971" cy="328613"/>
          </a:xfrm>
          <a:prstGeom prst="rect">
            <a:avLst/>
          </a:prstGeom>
        </p:spPr>
        <p:txBody>
          <a:bodyPr vert="horz" lIns="91440" tIns="45720" rIns="91440" bIns="45720" rtlCol="0" anchor="ctr"/>
          <a:lstStyle>
            <a:lvl1pPr algn="ctr" eaLnBrk="0" hangingPunct="0">
              <a:defRPr sz="1200">
                <a:solidFill>
                  <a:srgbClr val="FFFFFF"/>
                </a:solidFill>
                <a:latin typeface="Arial"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10157354" y="19051"/>
            <a:ext cx="1422030" cy="328613"/>
          </a:xfrm>
          <a:prstGeom prst="rect">
            <a:avLst/>
          </a:prstGeom>
        </p:spPr>
        <p:txBody>
          <a:bodyPr vert="horz" wrap="square" lIns="91440" tIns="45720" rIns="91440" bIns="45720" numCol="1" anchor="ctr" anchorCtr="0" compatLnSpc="1">
            <a:prstTxWarp prst="textNoShape">
              <a:avLst/>
            </a:prstTxWarp>
          </a:bodyPr>
          <a:lstStyle>
            <a:lvl1pPr eaLnBrk="0" hangingPunct="0">
              <a:defRPr sz="1400" b="1">
                <a:solidFill>
                  <a:srgbClr val="FFFFFF"/>
                </a:solidFill>
              </a:defRPr>
            </a:lvl1pPr>
          </a:lstStyle>
          <a:p>
            <a:pPr fontAlgn="base">
              <a:spcBef>
                <a:spcPct val="0"/>
              </a:spcBef>
              <a:spcAft>
                <a:spcPct val="0"/>
              </a:spcAft>
              <a:defRPr/>
            </a:pPr>
            <a:fld id="{3AC7BE77-C2AB-49C3-928A-042BB48903A4}"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766322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problemsolvers.blogspot.com/2011/04/locker-design.html" TargetMode="External"/><Relationship Id="rId2" Type="http://schemas.openxmlformats.org/officeDocument/2006/relationships/image" Target="../media/image15.jpg&amp;ehk=MIXd87BJW1ifVzWG40QAoQ&amp;r=0&amp;pid=OfficeInsert"/><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hyperlink" Target="https://www.flickr.com/photos/afsusa/857124701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design-dog/9611825700/" TargetMode="External"/><Relationship Id="rId2" Type="http://schemas.openxmlformats.org/officeDocument/2006/relationships/image" Target="../media/image11.jpg&amp;ehk=EuR53vQMa4qWrrdaJrexfg&amp;r=0&amp;pid=OfficeInsert"/><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rgbClr val="FF0000"/>
                </a:solidFill>
                <a:effectLst>
                  <a:outerShdw blurRad="38100" dist="38100" dir="2700000" algn="tl">
                    <a:srgbClr val="000000">
                      <a:alpha val="43137"/>
                    </a:srgbClr>
                  </a:outerShdw>
                </a:effectLst>
              </a:rPr>
              <a:t>bullying</a:t>
            </a:r>
          </a:p>
        </p:txBody>
      </p:sp>
      <p:sp>
        <p:nvSpPr>
          <p:cNvPr id="3" name="Subtitle 2"/>
          <p:cNvSpPr>
            <a:spLocks noGrp="1"/>
          </p:cNvSpPr>
          <p:nvPr>
            <p:ph type="subTitle" idx="1"/>
          </p:nvPr>
        </p:nvSpPr>
        <p:spPr/>
        <p:txBody>
          <a:bodyPr>
            <a:normAutofit lnSpcReduction="10000"/>
          </a:bodyPr>
          <a:lstStyle/>
          <a:p>
            <a:r>
              <a:rPr lang="en-US" dirty="0">
                <a:solidFill>
                  <a:schemeClr val="tx1">
                    <a:lumMod val="50000"/>
                  </a:schemeClr>
                </a:solidFill>
              </a:rPr>
              <a:t>Ms. Mary </a:t>
            </a:r>
            <a:r>
              <a:rPr lang="en-US" dirty="0" err="1">
                <a:solidFill>
                  <a:schemeClr val="tx1">
                    <a:lumMod val="50000"/>
                  </a:schemeClr>
                </a:solidFill>
              </a:rPr>
              <a:t>Grothem</a:t>
            </a:r>
            <a:endParaRPr lang="en-US" dirty="0">
              <a:solidFill>
                <a:schemeClr val="tx1">
                  <a:lumMod val="50000"/>
                </a:schemeClr>
              </a:solidFill>
            </a:endParaRPr>
          </a:p>
          <a:p>
            <a:r>
              <a:rPr lang="en-US" dirty="0">
                <a:solidFill>
                  <a:schemeClr val="tx1">
                    <a:lumMod val="50000"/>
                  </a:schemeClr>
                </a:solidFill>
              </a:rPr>
              <a:t>Intervention Counselor,</a:t>
            </a:r>
          </a:p>
          <a:p>
            <a:r>
              <a:rPr lang="en-US" dirty="0">
                <a:solidFill>
                  <a:schemeClr val="tx1">
                    <a:lumMod val="50000"/>
                  </a:schemeClr>
                </a:solidFill>
              </a:rPr>
              <a:t>Centennial High School</a:t>
            </a:r>
          </a:p>
          <a:p>
            <a:r>
              <a:rPr lang="en-US" dirty="0">
                <a:solidFill>
                  <a:schemeClr val="tx1">
                    <a:lumMod val="50000"/>
                  </a:schemeClr>
                </a:solidFill>
              </a:rPr>
              <a:t>August </a:t>
            </a:r>
            <a:r>
              <a:rPr lang="en-US" dirty="0" smtClean="0">
                <a:solidFill>
                  <a:schemeClr val="tx1">
                    <a:lumMod val="50000"/>
                  </a:schemeClr>
                </a:solidFill>
              </a:rPr>
              <a:t>11, </a:t>
            </a:r>
            <a:r>
              <a:rPr lang="en-US" dirty="0">
                <a:solidFill>
                  <a:schemeClr val="tx1">
                    <a:lumMod val="50000"/>
                  </a:schemeClr>
                </a:solidFill>
              </a:rPr>
              <a:t>2017</a:t>
            </a:r>
          </a:p>
        </p:txBody>
      </p:sp>
      <p:pic>
        <p:nvPicPr>
          <p:cNvPr id="4" name="Picture 3">
            <a:extLst>
              <a:ext uri="{FF2B5EF4-FFF2-40B4-BE49-F238E27FC236}">
                <a16:creationId xmlns="" xmlns:a16="http://schemas.microsoft.com/office/drawing/2014/main" id="{48F0E4BF-CD12-4D41-999C-A4B3B065018F}"/>
              </a:ext>
            </a:extLst>
          </p:cNvPr>
          <p:cNvPicPr>
            <a:picLocks noChangeAspect="1"/>
          </p:cNvPicPr>
          <p:nvPr/>
        </p:nvPicPr>
        <p:blipFill>
          <a:blip r:embed="rId3"/>
          <a:stretch>
            <a:fillRect/>
          </a:stretch>
        </p:blipFill>
        <p:spPr>
          <a:xfrm>
            <a:off x="2514587" y="1250392"/>
            <a:ext cx="6931753" cy="2048434"/>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PROPERTY VIOLENCE</a:t>
            </a:r>
          </a:p>
        </p:txBody>
      </p:sp>
      <p:sp>
        <p:nvSpPr>
          <p:cNvPr id="16387" name="Content Placeholder 2"/>
          <p:cNvSpPr>
            <a:spLocks noGrp="1"/>
          </p:cNvSpPr>
          <p:nvPr>
            <p:ph sz="half" idx="1"/>
          </p:nvPr>
        </p:nvSpPr>
        <p:spPr/>
        <p:txBody>
          <a:bodyPr/>
          <a:lstStyle/>
          <a:p>
            <a:pPr eaLnBrk="1" hangingPunct="1"/>
            <a:r>
              <a:rPr lang="en-US" altLang="en-US" sz="2400" dirty="0"/>
              <a:t>dumping books, </a:t>
            </a:r>
          </a:p>
          <a:p>
            <a:pPr eaLnBrk="1" hangingPunct="1"/>
            <a:r>
              <a:rPr lang="en-US" altLang="en-US" sz="2400" dirty="0"/>
              <a:t>breaking glasses, </a:t>
            </a:r>
          </a:p>
          <a:p>
            <a:pPr eaLnBrk="1" hangingPunct="1"/>
            <a:r>
              <a:rPr lang="en-US" altLang="en-US" sz="2400" dirty="0"/>
              <a:t>ruining homework, </a:t>
            </a:r>
          </a:p>
          <a:p>
            <a:pPr eaLnBrk="1" hangingPunct="1"/>
            <a:r>
              <a:rPr lang="en-US" altLang="en-US" sz="2400" dirty="0"/>
              <a:t>graffiti, </a:t>
            </a:r>
          </a:p>
          <a:p>
            <a:pPr eaLnBrk="1" hangingPunct="1"/>
            <a:r>
              <a:rPr lang="en-US" altLang="en-US" sz="2400" dirty="0"/>
              <a:t>destruction of anyone’s personal property, including damage to school property.</a:t>
            </a:r>
          </a:p>
          <a:p>
            <a:pPr eaLnBrk="1" hangingPunct="1">
              <a:buFont typeface="Wingdings" panose="05000000000000000000" pitchFamily="2" charset="2"/>
              <a:buNone/>
            </a:pPr>
            <a:endParaRPr lang="en-US" altLang="en-US" sz="2400" dirty="0"/>
          </a:p>
        </p:txBody>
      </p:sp>
      <p:sp>
        <p:nvSpPr>
          <p:cNvPr id="4" name="Content Placeholder 3">
            <a:extLst>
              <a:ext uri="{FF2B5EF4-FFF2-40B4-BE49-F238E27FC236}">
                <a16:creationId xmlns="" xmlns:a16="http://schemas.microsoft.com/office/drawing/2014/main" id="{4AF5AE07-2773-41F9-A4C9-39A8935B5675}"/>
              </a:ext>
            </a:extLst>
          </p:cNvPr>
          <p:cNvSpPr>
            <a:spLocks noGrp="1"/>
          </p:cNvSpPr>
          <p:nvPr>
            <p:ph sz="half" idx="2"/>
          </p:nvPr>
        </p:nvSpPr>
        <p:spPr/>
        <p:txBody>
          <a:bodyPr/>
          <a:lstStyle/>
          <a:p>
            <a:endParaRPr lang="en-US"/>
          </a:p>
        </p:txBody>
      </p:sp>
      <p:pic>
        <p:nvPicPr>
          <p:cNvPr id="16388" name="Picture 11"/>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bwMode="auto">
          <a:xfrm>
            <a:off x="7637304" y="3773868"/>
            <a:ext cx="394208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3593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bwMode="auto">
          <a:xfrm>
            <a:off x="1141412" y="3828160"/>
            <a:ext cx="3427571" cy="22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CYBER VIOLENCE</a:t>
            </a:r>
          </a:p>
        </p:txBody>
      </p:sp>
      <p:sp>
        <p:nvSpPr>
          <p:cNvPr id="16387" name="Content Placeholder 2"/>
          <p:cNvSpPr>
            <a:spLocks noGrp="1"/>
          </p:cNvSpPr>
          <p:nvPr>
            <p:ph sz="half" idx="1"/>
          </p:nvPr>
        </p:nvSpPr>
        <p:spPr/>
        <p:txBody>
          <a:bodyPr/>
          <a:lstStyle/>
          <a:p>
            <a:pPr marL="450850" indent="-342900" eaLnBrk="1" hangingPunct="1"/>
            <a:r>
              <a:rPr lang="en-US" altLang="en-US" sz="2400" dirty="0"/>
              <a:t>Occurs when a person torments, threatens, harasses, embarrasses and/or humiliates another person through the use of technology. </a:t>
            </a:r>
          </a:p>
        </p:txBody>
      </p:sp>
      <p:sp>
        <p:nvSpPr>
          <p:cNvPr id="10" name="Content Placeholder 9"/>
          <p:cNvSpPr>
            <a:spLocks noGrp="1"/>
          </p:cNvSpPr>
          <p:nvPr>
            <p:ph sz="half" idx="2"/>
          </p:nvPr>
        </p:nvSpPr>
        <p:spPr/>
        <p:txBody>
          <a:bodyPr/>
          <a:lstStyle/>
          <a:p>
            <a:pPr eaLnBrk="1" hangingPunct="1">
              <a:spcBef>
                <a:spcPct val="0"/>
              </a:spcBef>
            </a:pPr>
            <a:r>
              <a:rPr lang="en-US" altLang="en-US" sz="2400" dirty="0"/>
              <a:t>Texting</a:t>
            </a:r>
          </a:p>
          <a:p>
            <a:pPr eaLnBrk="1" hangingPunct="1">
              <a:spcBef>
                <a:spcPct val="0"/>
              </a:spcBef>
            </a:pPr>
            <a:r>
              <a:rPr lang="en-US" altLang="en-US" sz="2400" dirty="0"/>
              <a:t>Snapchat</a:t>
            </a:r>
          </a:p>
          <a:p>
            <a:pPr eaLnBrk="1" hangingPunct="1">
              <a:spcBef>
                <a:spcPct val="0"/>
              </a:spcBef>
            </a:pPr>
            <a:r>
              <a:rPr lang="en-US" altLang="en-US" sz="2400" dirty="0"/>
              <a:t>Twitter</a:t>
            </a:r>
          </a:p>
          <a:p>
            <a:pPr eaLnBrk="1" hangingPunct="1">
              <a:spcBef>
                <a:spcPct val="0"/>
              </a:spcBef>
            </a:pPr>
            <a:r>
              <a:rPr lang="en-US" altLang="en-US" sz="2400" dirty="0"/>
              <a:t>Instagram</a:t>
            </a:r>
          </a:p>
          <a:p>
            <a:pPr eaLnBrk="1" hangingPunct="1">
              <a:spcBef>
                <a:spcPct val="0"/>
              </a:spcBef>
            </a:pPr>
            <a:r>
              <a:rPr lang="en-US" altLang="en-US" sz="2400" dirty="0"/>
              <a:t>Facebook</a:t>
            </a:r>
          </a:p>
          <a:p>
            <a:pPr eaLnBrk="1" hangingPunct="1">
              <a:spcBef>
                <a:spcPct val="0"/>
              </a:spcBef>
            </a:pPr>
            <a:r>
              <a:rPr lang="en-US" altLang="en-US" sz="2400" dirty="0"/>
              <a:t>E-Mail</a:t>
            </a:r>
          </a:p>
          <a:p>
            <a:pPr eaLnBrk="1" hangingPunct="1">
              <a:spcBef>
                <a:spcPct val="0"/>
              </a:spcBef>
            </a:pPr>
            <a:r>
              <a:rPr lang="en-US" altLang="en-US" sz="2400" dirty="0"/>
              <a:t>Phone Calls</a:t>
            </a:r>
          </a:p>
          <a:p>
            <a:pPr eaLnBrk="1" hangingPunct="1">
              <a:spcBef>
                <a:spcPct val="0"/>
              </a:spcBef>
            </a:pPr>
            <a:r>
              <a:rPr lang="en-US" altLang="en-US" sz="2400" dirty="0"/>
              <a:t>Any other tangible/virtual medium </a:t>
            </a:r>
          </a:p>
        </p:txBody>
      </p:sp>
      <p:pic>
        <p:nvPicPr>
          <p:cNvPr id="6" name="Picture 6" descr="Image result for stop violent bullying">
            <a:extLst>
              <a:ext uri="{FF2B5EF4-FFF2-40B4-BE49-F238E27FC236}">
                <a16:creationId xmlns="" xmlns:a16="http://schemas.microsoft.com/office/drawing/2014/main" id="{434709A1-D8D2-4012-BAAF-9748F65CF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2" y="1673352"/>
            <a:ext cx="2209800" cy="218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997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BULLYING AS A HATE CRIME</a:t>
            </a:r>
          </a:p>
        </p:txBody>
      </p:sp>
      <p:sp>
        <p:nvSpPr>
          <p:cNvPr id="21507" name="Content Placeholder 2"/>
          <p:cNvSpPr>
            <a:spLocks noGrp="1"/>
          </p:cNvSpPr>
          <p:nvPr>
            <p:ph sz="half" idx="1"/>
          </p:nvPr>
        </p:nvSpPr>
        <p:spPr/>
        <p:txBody>
          <a:bodyPr/>
          <a:lstStyle/>
          <a:p>
            <a:pPr marL="0" indent="0" eaLnBrk="1" hangingPunct="1">
              <a:buNone/>
            </a:pPr>
            <a:r>
              <a:rPr lang="en-US" altLang="en-US" sz="2400" dirty="0"/>
              <a:t>Bullying on the basis of </a:t>
            </a:r>
          </a:p>
          <a:p>
            <a:pPr eaLnBrk="1" hangingPunct="1"/>
            <a:r>
              <a:rPr lang="en-US" altLang="en-US" sz="2400" b="1" dirty="0">
                <a:effectLst>
                  <a:outerShdw blurRad="38100" dist="38100" dir="2700000" algn="tl">
                    <a:srgbClr val="000000">
                      <a:alpha val="43137"/>
                    </a:srgbClr>
                  </a:outerShdw>
                </a:effectLst>
              </a:rPr>
              <a:t>race, </a:t>
            </a:r>
          </a:p>
          <a:p>
            <a:pPr eaLnBrk="1" hangingPunct="1"/>
            <a:r>
              <a:rPr lang="en-US" altLang="en-US" sz="2400" b="1" dirty="0">
                <a:effectLst>
                  <a:outerShdw blurRad="38100" dist="38100" dir="2700000" algn="tl">
                    <a:srgbClr val="000000">
                      <a:alpha val="43137"/>
                    </a:srgbClr>
                  </a:outerShdw>
                </a:effectLst>
              </a:rPr>
              <a:t>ethnicity, </a:t>
            </a:r>
          </a:p>
          <a:p>
            <a:pPr eaLnBrk="1" hangingPunct="1"/>
            <a:r>
              <a:rPr lang="en-US" altLang="en-US" sz="2400" b="1" dirty="0">
                <a:effectLst>
                  <a:outerShdw blurRad="38100" dist="38100" dir="2700000" algn="tl">
                    <a:srgbClr val="000000">
                      <a:alpha val="43137"/>
                    </a:srgbClr>
                  </a:outerShdw>
                </a:effectLst>
              </a:rPr>
              <a:t>religion, </a:t>
            </a:r>
          </a:p>
          <a:p>
            <a:pPr eaLnBrk="1" hangingPunct="1"/>
            <a:r>
              <a:rPr lang="en-US" altLang="en-US" sz="2400" b="1" dirty="0">
                <a:effectLst>
                  <a:outerShdw blurRad="38100" dist="38100" dir="2700000" algn="tl">
                    <a:srgbClr val="000000">
                      <a:alpha val="43137"/>
                    </a:srgbClr>
                  </a:outerShdw>
                </a:effectLst>
              </a:rPr>
              <a:t>disability, </a:t>
            </a:r>
            <a:r>
              <a:rPr lang="en-US" altLang="en-US" sz="2400" dirty="0"/>
              <a:t>or </a:t>
            </a:r>
          </a:p>
          <a:p>
            <a:pPr eaLnBrk="1" hangingPunct="1"/>
            <a:r>
              <a:rPr lang="en-US" altLang="en-US" sz="2400" b="1" dirty="0">
                <a:effectLst>
                  <a:outerShdw blurRad="38100" dist="38100" dir="2700000" algn="tl">
                    <a:srgbClr val="000000">
                      <a:alpha val="43137"/>
                    </a:srgbClr>
                  </a:outerShdw>
                </a:effectLst>
              </a:rPr>
              <a:t>sexual orientation </a:t>
            </a:r>
          </a:p>
          <a:p>
            <a:pPr marL="0" indent="0" eaLnBrk="1" hangingPunct="1">
              <a:buNone/>
            </a:pPr>
            <a:r>
              <a:rPr lang="en-US" altLang="en-US" sz="2400" dirty="0"/>
              <a:t>is a form of bias or hate. </a:t>
            </a:r>
            <a:endParaRPr lang="en-US" sz="2400" dirty="0"/>
          </a:p>
          <a:p>
            <a:pPr marL="0" indent="0" eaLnBrk="1" hangingPunct="1">
              <a:buNone/>
            </a:pPr>
            <a:endParaRPr lang="en-US" altLang="en-US" sz="2000" dirty="0"/>
          </a:p>
          <a:p>
            <a:pPr marL="0" indent="0" eaLnBrk="1" hangingPunct="1">
              <a:buNone/>
            </a:pPr>
            <a:endParaRPr lang="en-US" altLang="en-US" sz="2400" dirty="0"/>
          </a:p>
          <a:p>
            <a:pPr marL="0" indent="0" eaLnBrk="1" hangingPunct="1">
              <a:buNone/>
            </a:pPr>
            <a:r>
              <a:rPr lang="en-US" altLang="en-US" sz="2400" dirty="0"/>
              <a:t>These are all </a:t>
            </a:r>
            <a:r>
              <a:rPr lang="en-US" altLang="en-US" sz="2400" b="1" dirty="0">
                <a:effectLst>
                  <a:outerShdw blurRad="38100" dist="38100" dir="2700000" algn="tl">
                    <a:srgbClr val="000000">
                      <a:alpha val="43137"/>
                    </a:srgbClr>
                  </a:outerShdw>
                </a:effectLst>
              </a:rPr>
              <a:t>protected</a:t>
            </a:r>
            <a:r>
              <a:rPr lang="en-US" altLang="en-US" sz="2400" dirty="0"/>
              <a:t> classes.</a:t>
            </a:r>
          </a:p>
        </p:txBody>
      </p:sp>
      <p:sp>
        <p:nvSpPr>
          <p:cNvPr id="3" name="Content Placeholder 2">
            <a:extLst>
              <a:ext uri="{FF2B5EF4-FFF2-40B4-BE49-F238E27FC236}">
                <a16:creationId xmlns="" xmlns:a16="http://schemas.microsoft.com/office/drawing/2014/main" id="{582ACD59-A4A0-4463-876E-3E4D1C5F7273}"/>
              </a:ext>
            </a:extLst>
          </p:cNvPr>
          <p:cNvSpPr>
            <a:spLocks noGrp="1"/>
          </p:cNvSpPr>
          <p:nvPr>
            <p:ph sz="half" idx="2"/>
          </p:nvPr>
        </p:nvSpPr>
        <p:spPr/>
        <p:txBody>
          <a:bodyPr/>
          <a:lstStyle/>
          <a:p>
            <a:pPr marL="0" indent="0">
              <a:buNone/>
            </a:pPr>
            <a:r>
              <a:rPr lang="en-US" sz="2400" b="1" u="sng" dirty="0"/>
              <a:t>Bullying</a:t>
            </a:r>
            <a:r>
              <a:rPr lang="en-US" sz="2400" dirty="0"/>
              <a:t> someone because the are a member of </a:t>
            </a:r>
            <a:r>
              <a:rPr lang="en-US" sz="2400" b="1" u="sng" dirty="0"/>
              <a:t>a protected class</a:t>
            </a:r>
            <a:r>
              <a:rPr lang="en-US" sz="2400" dirty="0"/>
              <a:t>, can result in </a:t>
            </a:r>
            <a:r>
              <a:rPr lang="en-US" sz="2400" b="1" u="sng" dirty="0"/>
              <a:t>prosecution</a:t>
            </a:r>
            <a:r>
              <a:rPr lang="en-US" sz="2400" dirty="0"/>
              <a:t> under the penalties of a hate crime.</a:t>
            </a:r>
            <a:r>
              <a:rPr lang="en-US" altLang="en-US" sz="2400" dirty="0"/>
              <a:t> </a:t>
            </a:r>
          </a:p>
          <a:p>
            <a:pPr marL="0" indent="0">
              <a:buNone/>
            </a:pPr>
            <a:endParaRPr lang="en-US" sz="2400" dirty="0"/>
          </a:p>
        </p:txBody>
      </p:sp>
      <p:pic>
        <p:nvPicPr>
          <p:cNvPr id="6" name="Picture 3">
            <a:extLst>
              <a:ext uri="{FF2B5EF4-FFF2-40B4-BE49-F238E27FC236}">
                <a16:creationId xmlns="" xmlns:a16="http://schemas.microsoft.com/office/drawing/2014/main" id="{4D49F38A-685E-4BB1-9807-5E1D6C4BB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613" y="3335962"/>
            <a:ext cx="4265772" cy="284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4076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800" b="1" dirty="0">
                <a:solidFill>
                  <a:srgbClr val="FF0000"/>
                </a:solidFill>
                <a:effectLst>
                  <a:outerShdw blurRad="38100" dist="38100" dir="2700000" algn="tl">
                    <a:srgbClr val="000000">
                      <a:alpha val="43137"/>
                    </a:srgbClr>
                  </a:outerShdw>
                </a:effectLst>
              </a:rPr>
              <a:t>RESPECT</a:t>
            </a:r>
          </a:p>
        </p:txBody>
      </p:sp>
      <p:sp>
        <p:nvSpPr>
          <p:cNvPr id="35843" name="Content Placeholder 2"/>
          <p:cNvSpPr>
            <a:spLocks noGrp="1"/>
          </p:cNvSpPr>
          <p:nvPr>
            <p:ph idx="1"/>
          </p:nvPr>
        </p:nvSpPr>
        <p:spPr/>
        <p:txBody>
          <a:bodyPr/>
          <a:lstStyle/>
          <a:p>
            <a:pPr marL="0" indent="0">
              <a:buNone/>
            </a:pPr>
            <a:endParaRPr lang="en-US" altLang="en-US" dirty="0"/>
          </a:p>
          <a:p>
            <a:pPr marL="0" indent="0" algn="ctr">
              <a:buNone/>
            </a:pPr>
            <a:endParaRPr lang="en-US" altLang="en-US" dirty="0"/>
          </a:p>
          <a:p>
            <a:pPr marL="0" indent="0" algn="ctr">
              <a:buNone/>
            </a:pPr>
            <a:endParaRPr lang="en-US" altLang="en-US" dirty="0"/>
          </a:p>
          <a:p>
            <a:pPr marL="0" indent="0" algn="ctr">
              <a:buNone/>
            </a:pPr>
            <a:endParaRPr lang="en-US" altLang="en-US" dirty="0"/>
          </a:p>
          <a:p>
            <a:pPr marL="0" indent="0" algn="ctr">
              <a:buNone/>
            </a:pPr>
            <a:endParaRPr lang="en-US" altLang="en-US" dirty="0"/>
          </a:p>
          <a:p>
            <a:pPr marL="0" indent="0" algn="ctr">
              <a:buNone/>
            </a:pPr>
            <a:endParaRPr lang="en-US" altLang="en-US" dirty="0"/>
          </a:p>
          <a:p>
            <a:pPr marL="0" indent="0" algn="ctr">
              <a:buNone/>
            </a:pPr>
            <a:endParaRPr lang="en-US" altLang="en-US" dirty="0"/>
          </a:p>
          <a:p>
            <a:pPr marL="0" indent="0" algn="ctr">
              <a:buNone/>
            </a:pPr>
            <a:endParaRPr lang="en-US" altLang="en-US" dirty="0"/>
          </a:p>
          <a:p>
            <a:pPr marL="0" indent="0" algn="ctr">
              <a:buNone/>
            </a:pPr>
            <a:endParaRPr lang="en-US" altLang="en-US" dirty="0"/>
          </a:p>
          <a:p>
            <a:pPr marL="0" indent="0" algn="ctr">
              <a:buNone/>
            </a:pPr>
            <a:r>
              <a:rPr lang="en-US" altLang="en-US" dirty="0"/>
              <a:t>Promote a culture of respect rather than a culture of hate and ignorance.</a:t>
            </a:r>
          </a:p>
        </p:txBody>
      </p:sp>
      <p:pic>
        <p:nvPicPr>
          <p:cNvPr id="6" name="Picture 2">
            <a:extLst>
              <a:ext uri="{FF2B5EF4-FFF2-40B4-BE49-F238E27FC236}">
                <a16:creationId xmlns="" xmlns:a16="http://schemas.microsoft.com/office/drawing/2014/main" id="{F5D54050-07EA-42E3-835F-74998DCF6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305" y="1752600"/>
            <a:ext cx="4054213" cy="33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4675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800" b="1" dirty="0">
                <a:solidFill>
                  <a:srgbClr val="FF0000"/>
                </a:solidFill>
                <a:effectLst>
                  <a:outerShdw blurRad="38100" dist="38100" dir="2700000" algn="tl">
                    <a:srgbClr val="000000">
                      <a:alpha val="43137"/>
                    </a:srgbClr>
                  </a:outerShdw>
                </a:effectLst>
              </a:rPr>
              <a:t>Board Policy 5208 on Bullying</a:t>
            </a:r>
          </a:p>
        </p:txBody>
      </p:sp>
      <p:sp>
        <p:nvSpPr>
          <p:cNvPr id="20483" name="Content Placeholder 2"/>
          <p:cNvSpPr>
            <a:spLocks noGrp="1"/>
          </p:cNvSpPr>
          <p:nvPr>
            <p:ph idx="1"/>
          </p:nvPr>
        </p:nvSpPr>
        <p:spPr>
          <a:xfrm>
            <a:off x="609441" y="1600200"/>
            <a:ext cx="10969943" cy="4876800"/>
          </a:xfrm>
        </p:spPr>
        <p:txBody>
          <a:bodyPr rtlCol="0">
            <a:normAutofit/>
          </a:bodyPr>
          <a:lstStyle/>
          <a:p>
            <a:pPr marL="365760" indent="-256032" eaLnBrk="1" fontAlgn="auto" hangingPunct="1">
              <a:spcAft>
                <a:spcPts val="0"/>
              </a:spcAft>
              <a:buNone/>
              <a:defRPr/>
            </a:pPr>
            <a:r>
              <a:rPr lang="en-US" sz="3200" dirty="0">
                <a:latin typeface="Army" pitchFamily="2" charset="0"/>
              </a:rPr>
              <a:t>	</a:t>
            </a:r>
          </a:p>
          <a:p>
            <a:pPr marL="365760" indent="-256032" eaLnBrk="1" fontAlgn="auto" hangingPunct="1">
              <a:spcAft>
                <a:spcPts val="0"/>
              </a:spcAft>
              <a:buNone/>
              <a:defRPr/>
            </a:pPr>
            <a:r>
              <a:rPr lang="en-US" sz="3200" dirty="0"/>
              <a:t>No student or group of students shall, </a:t>
            </a:r>
          </a:p>
          <a:p>
            <a:pPr marL="365760" indent="-256032" eaLnBrk="1" fontAlgn="auto" hangingPunct="1">
              <a:spcAft>
                <a:spcPts val="0"/>
              </a:spcAft>
              <a:buNone/>
              <a:defRPr/>
            </a:pPr>
            <a:r>
              <a:rPr lang="en-US" sz="3200" dirty="0"/>
              <a:t>	through </a:t>
            </a:r>
            <a:r>
              <a:rPr lang="en-US" sz="3200" b="1" dirty="0">
                <a:effectLst>
                  <a:outerShdw blurRad="38100" dist="38100" dir="2700000" algn="tl">
                    <a:srgbClr val="000000">
                      <a:alpha val="43137"/>
                    </a:srgbClr>
                  </a:outerShdw>
                </a:effectLst>
              </a:rPr>
              <a:t>physical</a:t>
            </a:r>
            <a:r>
              <a:rPr lang="en-US" sz="3200" dirty="0"/>
              <a:t>, </a:t>
            </a:r>
            <a:r>
              <a:rPr lang="en-US" sz="3200" b="1" dirty="0">
                <a:effectLst>
                  <a:outerShdw blurRad="38100" dist="38100" dir="2700000" algn="tl">
                    <a:srgbClr val="000000">
                      <a:alpha val="43137"/>
                    </a:srgbClr>
                  </a:outerShdw>
                </a:effectLst>
              </a:rPr>
              <a:t>written</a:t>
            </a:r>
            <a:r>
              <a:rPr lang="en-US" sz="3200" dirty="0"/>
              <a:t>, </a:t>
            </a:r>
            <a:r>
              <a:rPr lang="en-US" sz="3200" b="1" dirty="0">
                <a:effectLst>
                  <a:outerShdw blurRad="38100" dist="38100" dir="2700000" algn="tl">
                    <a:srgbClr val="000000">
                      <a:alpha val="43137"/>
                    </a:srgbClr>
                  </a:outerShdw>
                </a:effectLst>
              </a:rPr>
              <a:t>verbal</a:t>
            </a:r>
            <a:r>
              <a:rPr lang="en-US" sz="3200" dirty="0"/>
              <a:t>, or </a:t>
            </a:r>
            <a:r>
              <a:rPr lang="en-US" sz="3200" b="1" dirty="0">
                <a:effectLst>
                  <a:outerShdw blurRad="38100" dist="38100" dir="2700000" algn="tl">
                    <a:srgbClr val="000000">
                      <a:alpha val="43137"/>
                    </a:srgbClr>
                  </a:outerShdw>
                </a:effectLst>
              </a:rPr>
              <a:t>other means</a:t>
            </a:r>
            <a:r>
              <a:rPr lang="en-US" sz="3200" dirty="0"/>
              <a:t>, </a:t>
            </a:r>
          </a:p>
          <a:p>
            <a:pPr marL="365760" indent="-256032" eaLnBrk="1" fontAlgn="auto" hangingPunct="1">
              <a:spcAft>
                <a:spcPts val="0"/>
              </a:spcAft>
              <a:buNone/>
              <a:defRPr/>
            </a:pPr>
            <a:r>
              <a:rPr lang="en-US" sz="3200" dirty="0"/>
              <a:t>	</a:t>
            </a:r>
            <a:r>
              <a:rPr lang="en-US" sz="3200" b="1" dirty="0">
                <a:effectLst>
                  <a:outerShdw blurRad="38100" dist="38100" dir="2700000" algn="tl">
                    <a:srgbClr val="000000">
                      <a:alpha val="43137"/>
                    </a:srgbClr>
                  </a:outerShdw>
                </a:effectLst>
              </a:rPr>
              <a:t>harass</a:t>
            </a:r>
            <a:r>
              <a:rPr lang="en-US" sz="3200" dirty="0"/>
              <a:t>, </a:t>
            </a:r>
            <a:r>
              <a:rPr lang="en-US" sz="3200" b="1" dirty="0">
                <a:effectLst>
                  <a:outerShdw blurRad="38100" dist="38100" dir="2700000" algn="tl">
                    <a:srgbClr val="000000">
                      <a:alpha val="43137"/>
                    </a:srgbClr>
                  </a:outerShdw>
                </a:effectLst>
              </a:rPr>
              <a:t>sexually harass</a:t>
            </a:r>
            <a:r>
              <a:rPr lang="en-US" sz="3200" dirty="0"/>
              <a:t>, </a:t>
            </a:r>
            <a:r>
              <a:rPr lang="en-US" sz="3200" b="1" dirty="0">
                <a:effectLst>
                  <a:outerShdw blurRad="38100" dist="38100" dir="2700000" algn="tl">
                    <a:srgbClr val="000000">
                      <a:alpha val="43137"/>
                    </a:srgbClr>
                  </a:outerShdw>
                </a:effectLst>
              </a:rPr>
              <a:t>threaten</a:t>
            </a:r>
            <a:r>
              <a:rPr lang="en-US" sz="3200" dirty="0"/>
              <a:t>, </a:t>
            </a:r>
            <a:r>
              <a:rPr lang="en-US" sz="3200" b="1" dirty="0">
                <a:effectLst>
                  <a:outerShdw blurRad="38100" dist="38100" dir="2700000" algn="tl">
                    <a:srgbClr val="000000">
                      <a:alpha val="43137"/>
                    </a:srgbClr>
                  </a:outerShdw>
                </a:effectLst>
              </a:rPr>
              <a:t>intimidate</a:t>
            </a:r>
            <a:r>
              <a:rPr lang="en-US" sz="3200" dirty="0"/>
              <a:t>, </a:t>
            </a:r>
            <a:r>
              <a:rPr lang="en-US" sz="3200" b="1" dirty="0">
                <a:effectLst>
                  <a:outerShdw blurRad="38100" dist="38100" dir="2700000" algn="tl">
                    <a:srgbClr val="000000">
                      <a:alpha val="43137"/>
                    </a:srgbClr>
                  </a:outerShdw>
                </a:effectLst>
              </a:rPr>
              <a:t>cyberbully</a:t>
            </a:r>
            <a:r>
              <a:rPr lang="en-US" sz="3200" dirty="0"/>
              <a:t>, cause </a:t>
            </a:r>
            <a:r>
              <a:rPr lang="en-US" sz="3200" b="1" dirty="0">
                <a:effectLst>
                  <a:outerShdw blurRad="38100" dist="38100" dir="2700000" algn="tl">
                    <a:srgbClr val="000000">
                      <a:alpha val="43137"/>
                    </a:srgbClr>
                  </a:outerShdw>
                </a:effectLst>
              </a:rPr>
              <a:t>bodily injury </a:t>
            </a:r>
            <a:r>
              <a:rPr lang="en-US" sz="3200" dirty="0"/>
              <a:t>to, </a:t>
            </a:r>
          </a:p>
          <a:p>
            <a:pPr marL="365760" indent="-256032" eaLnBrk="1" fontAlgn="auto" hangingPunct="1">
              <a:spcAft>
                <a:spcPts val="0"/>
              </a:spcAft>
              <a:buNone/>
              <a:defRPr/>
            </a:pPr>
            <a:r>
              <a:rPr lang="en-US" sz="3200" dirty="0"/>
              <a:t>	or commit </a:t>
            </a:r>
            <a:r>
              <a:rPr lang="en-US" sz="3200" b="1" dirty="0">
                <a:effectLst>
                  <a:outerShdw blurRad="38100" dist="38100" dir="2700000" algn="tl">
                    <a:srgbClr val="000000">
                      <a:alpha val="43137"/>
                    </a:srgbClr>
                  </a:outerShdw>
                </a:effectLst>
              </a:rPr>
              <a:t>hate violence </a:t>
            </a:r>
            <a:r>
              <a:rPr lang="en-US" sz="3200" dirty="0"/>
              <a:t>against </a:t>
            </a:r>
          </a:p>
          <a:p>
            <a:pPr marL="365760" indent="-256032" eaLnBrk="1" fontAlgn="auto" hangingPunct="1">
              <a:spcAft>
                <a:spcPts val="0"/>
              </a:spcAft>
              <a:buNone/>
              <a:defRPr/>
            </a:pPr>
            <a:r>
              <a:rPr lang="en-US" sz="3200" dirty="0"/>
              <a:t>	any other student or school personnel. </a:t>
            </a:r>
          </a:p>
          <a:p>
            <a:pPr marL="365760" indent="-256032" eaLnBrk="1" fontAlgn="auto" hangingPunct="1">
              <a:spcAft>
                <a:spcPts val="0"/>
              </a:spcAft>
              <a:buNone/>
              <a:defRPr/>
            </a:pPr>
            <a:endParaRPr lang="en-US" sz="3200" dirty="0">
              <a:latin typeface="Army" pitchFamily="2" charset="0"/>
            </a:endParaRPr>
          </a:p>
        </p:txBody>
      </p:sp>
      <p:pic>
        <p:nvPicPr>
          <p:cNvPr id="19460" name="Picture 7" descr="http://www.pyrblu.com/blog/wp-content/uploads/bullying-of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412" y="4419601"/>
            <a:ext cx="352997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409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211" y="3497484"/>
            <a:ext cx="2894171" cy="289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pPr algn="ctr" eaLnBrk="1" fontAlgn="auto" hangingPunct="1">
              <a:spcAft>
                <a:spcPts val="0"/>
              </a:spcAft>
              <a:defRPr/>
            </a:pPr>
            <a:r>
              <a:rPr lang="en-US" sz="4400" b="1" dirty="0">
                <a:solidFill>
                  <a:srgbClr val="FF0000"/>
                </a:solidFill>
                <a:effectLst>
                  <a:outerShdw blurRad="38100" dist="38100" dir="2700000" algn="tl">
                    <a:srgbClr val="000000">
                      <a:alpha val="43137"/>
                    </a:srgbClr>
                  </a:outerShdw>
                </a:effectLst>
              </a:rPr>
              <a:t>Board Policy on Cyberbullying</a:t>
            </a:r>
          </a:p>
        </p:txBody>
      </p:sp>
      <p:sp>
        <p:nvSpPr>
          <p:cNvPr id="21506" name="Content Placeholder 3"/>
          <p:cNvSpPr>
            <a:spLocks noGrp="1"/>
          </p:cNvSpPr>
          <p:nvPr>
            <p:ph sz="half" idx="1"/>
          </p:nvPr>
        </p:nvSpPr>
        <p:spPr/>
        <p:txBody>
          <a:bodyPr rtlCol="0">
            <a:noAutofit/>
          </a:bodyPr>
          <a:lstStyle/>
          <a:p>
            <a:pPr marL="109537" indent="0" eaLnBrk="1" fontAlgn="auto" hangingPunct="1">
              <a:spcAft>
                <a:spcPts val="0"/>
              </a:spcAft>
              <a:buNone/>
              <a:defRPr/>
            </a:pPr>
            <a:r>
              <a:rPr lang="en-US" altLang="en-US" sz="2400" dirty="0"/>
              <a:t>Cyberbullying includes </a:t>
            </a:r>
          </a:p>
          <a:p>
            <a:pPr marL="727074" lvl="1" indent="-342900" eaLnBrk="1" fontAlgn="auto" hangingPunct="1">
              <a:spcAft>
                <a:spcPts val="0"/>
              </a:spcAft>
              <a:buFont typeface="Wingdings" panose="05000000000000000000" pitchFamily="2" charset="2"/>
              <a:buChar char="q"/>
              <a:defRPr/>
            </a:pPr>
            <a:r>
              <a:rPr lang="en-US" altLang="en-US" sz="2000" dirty="0"/>
              <a:t>the transmission of harassing communications, </a:t>
            </a:r>
          </a:p>
          <a:p>
            <a:pPr marL="727074" lvl="1" indent="-342900" eaLnBrk="1" fontAlgn="auto" hangingPunct="1">
              <a:spcAft>
                <a:spcPts val="0"/>
              </a:spcAft>
              <a:buFont typeface="Wingdings" panose="05000000000000000000" pitchFamily="2" charset="2"/>
              <a:buChar char="q"/>
              <a:defRPr/>
            </a:pPr>
            <a:r>
              <a:rPr lang="en-US" altLang="en-US" sz="2000" dirty="0"/>
              <a:t>direct threats, </a:t>
            </a:r>
          </a:p>
          <a:p>
            <a:pPr marL="727074" lvl="1" indent="-342900" eaLnBrk="1" fontAlgn="auto" hangingPunct="1">
              <a:spcAft>
                <a:spcPts val="0"/>
              </a:spcAft>
              <a:buFont typeface="Wingdings" panose="05000000000000000000" pitchFamily="2" charset="2"/>
              <a:buChar char="q"/>
              <a:defRPr/>
            </a:pPr>
            <a:r>
              <a:rPr lang="en-US" altLang="en-US" sz="2000" dirty="0"/>
              <a:t>or other harmful texts, sounds, or images </a:t>
            </a:r>
          </a:p>
          <a:p>
            <a:pPr marL="109537" indent="0" eaLnBrk="1" fontAlgn="auto" hangingPunct="1">
              <a:spcAft>
                <a:spcPts val="0"/>
              </a:spcAft>
              <a:buNone/>
              <a:defRPr/>
            </a:pPr>
            <a:r>
              <a:rPr lang="en-US" altLang="en-US" sz="2400" dirty="0"/>
              <a:t>on </a:t>
            </a:r>
          </a:p>
          <a:p>
            <a:pPr marL="727074" lvl="1" indent="-342900" eaLnBrk="1" fontAlgn="auto" hangingPunct="1">
              <a:spcAft>
                <a:spcPts val="0"/>
              </a:spcAft>
              <a:buFont typeface="Wingdings" panose="05000000000000000000" pitchFamily="2" charset="2"/>
              <a:buChar char="Ø"/>
              <a:defRPr/>
            </a:pPr>
            <a:r>
              <a:rPr lang="en-US" altLang="en-US" sz="2000" dirty="0"/>
              <a:t>the internet, </a:t>
            </a:r>
          </a:p>
          <a:p>
            <a:pPr marL="727074" lvl="1" indent="-342900" eaLnBrk="1" fontAlgn="auto" hangingPunct="1">
              <a:spcAft>
                <a:spcPts val="0"/>
              </a:spcAft>
              <a:buFont typeface="Wingdings" panose="05000000000000000000" pitchFamily="2" charset="2"/>
              <a:buChar char="Ø"/>
              <a:defRPr/>
            </a:pPr>
            <a:r>
              <a:rPr lang="en-US" altLang="en-US" sz="2000" dirty="0"/>
              <a:t>social media, </a:t>
            </a:r>
          </a:p>
          <a:p>
            <a:pPr marL="727074" lvl="1" indent="-342900" eaLnBrk="1" fontAlgn="auto" hangingPunct="1">
              <a:spcAft>
                <a:spcPts val="0"/>
              </a:spcAft>
              <a:buFont typeface="Wingdings" panose="05000000000000000000" pitchFamily="2" charset="2"/>
              <a:buChar char="Ø"/>
              <a:defRPr/>
            </a:pPr>
            <a:r>
              <a:rPr lang="en-US" altLang="en-US" sz="2000" dirty="0"/>
              <a:t>or other technologies using </a:t>
            </a:r>
          </a:p>
          <a:p>
            <a:pPr marL="1000124" lvl="2" indent="-342900" eaLnBrk="1" fontAlgn="auto" hangingPunct="1">
              <a:spcAft>
                <a:spcPts val="0"/>
              </a:spcAft>
              <a:defRPr/>
            </a:pPr>
            <a:r>
              <a:rPr lang="en-US" altLang="en-US" sz="1600" dirty="0"/>
              <a:t>a telephone, </a:t>
            </a:r>
          </a:p>
          <a:p>
            <a:pPr marL="1000124" lvl="2" indent="-342900" eaLnBrk="1" fontAlgn="auto" hangingPunct="1">
              <a:spcAft>
                <a:spcPts val="0"/>
              </a:spcAft>
              <a:defRPr/>
            </a:pPr>
            <a:r>
              <a:rPr lang="en-US" altLang="en-US" sz="1600" dirty="0"/>
              <a:t>computer, </a:t>
            </a:r>
          </a:p>
          <a:p>
            <a:pPr marL="1000124" lvl="2" indent="-342900" eaLnBrk="1" fontAlgn="auto" hangingPunct="1">
              <a:spcAft>
                <a:spcPts val="0"/>
              </a:spcAft>
              <a:defRPr/>
            </a:pPr>
            <a:r>
              <a:rPr lang="en-US" altLang="en-US" sz="1600" dirty="0"/>
              <a:t>or any wireless communication device. </a:t>
            </a:r>
          </a:p>
        </p:txBody>
      </p:sp>
      <p:sp>
        <p:nvSpPr>
          <p:cNvPr id="2" name="Content Placeholder 1">
            <a:extLst>
              <a:ext uri="{FF2B5EF4-FFF2-40B4-BE49-F238E27FC236}">
                <a16:creationId xmlns="" xmlns:a16="http://schemas.microsoft.com/office/drawing/2014/main" id="{14235B92-E716-41E6-8053-BE4891014FE3}"/>
              </a:ext>
            </a:extLst>
          </p:cNvPr>
          <p:cNvSpPr>
            <a:spLocks noGrp="1"/>
          </p:cNvSpPr>
          <p:nvPr>
            <p:ph sz="half" idx="2"/>
          </p:nvPr>
        </p:nvSpPr>
        <p:spPr>
          <a:xfrm>
            <a:off x="5992840" y="1673352"/>
            <a:ext cx="5586544" cy="1603248"/>
          </a:xfrm>
        </p:spPr>
        <p:txBody>
          <a:bodyPr/>
          <a:lstStyle/>
          <a:p>
            <a:pPr marL="0" indent="0">
              <a:buNone/>
            </a:pPr>
            <a:r>
              <a:rPr lang="en-US" sz="2400" dirty="0"/>
              <a:t>Cyberbullying also includes </a:t>
            </a:r>
          </a:p>
          <a:p>
            <a:pPr lvl="1">
              <a:buFont typeface="Wingdings" panose="05000000000000000000" pitchFamily="2" charset="2"/>
              <a:buChar char="q"/>
            </a:pPr>
            <a:r>
              <a:rPr lang="en-US" sz="2000" dirty="0"/>
              <a:t>breaking into another person’s electronic   account and assuming that person’s identity in order to damage that person’s reputation. </a:t>
            </a:r>
          </a:p>
          <a:p>
            <a:pPr marL="0" indent="0">
              <a:buNone/>
            </a:pPr>
            <a:endParaRPr lang="en-US" sz="2400" dirty="0"/>
          </a:p>
        </p:txBody>
      </p:sp>
    </p:spTree>
    <p:extLst>
      <p:ext uri="{BB962C8B-B14F-4D97-AF65-F5344CB8AC3E}">
        <p14:creationId xmlns:p14="http://schemas.microsoft.com/office/powerpoint/2010/main" val="29168819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3412" y="533400"/>
            <a:ext cx="8229600" cy="990600"/>
          </a:xfrm>
        </p:spPr>
        <p:txBody>
          <a:bodyPr/>
          <a:lstStyle/>
          <a:p>
            <a:pPr algn="ctr" eaLnBrk="1" fontAlgn="auto" hangingPunct="1">
              <a:spcAft>
                <a:spcPts val="0"/>
              </a:spcAft>
              <a:defRPr/>
            </a:pPr>
            <a:r>
              <a:rPr lang="en-US" sz="4400" dirty="0"/>
              <a:t>     </a:t>
            </a:r>
            <a:r>
              <a:rPr lang="en-US" sz="4800" b="1" dirty="0">
                <a:solidFill>
                  <a:srgbClr val="FF0000"/>
                </a:solidFill>
                <a:effectLst>
                  <a:outerShdw blurRad="38100" dist="38100" dir="2700000" algn="tl">
                    <a:srgbClr val="000000">
                      <a:alpha val="43137"/>
                    </a:srgbClr>
                  </a:outerShdw>
                </a:effectLst>
              </a:rPr>
              <a:t>Board Policy on Bullying </a:t>
            </a:r>
            <a:endParaRPr lang="en-US" sz="4400" b="1" dirty="0">
              <a:solidFill>
                <a:srgbClr val="FF00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rtlCol="0">
            <a:normAutofit/>
          </a:bodyPr>
          <a:lstStyle/>
          <a:p>
            <a:pPr marL="0" indent="0" eaLnBrk="1" fontAlgn="auto" hangingPunct="1">
              <a:spcAft>
                <a:spcPts val="0"/>
              </a:spcAft>
              <a:buNone/>
              <a:defRPr/>
            </a:pPr>
            <a:endParaRPr lang="en-US" dirty="0"/>
          </a:p>
          <a:p>
            <a:pPr marL="0" indent="0" eaLnBrk="1" fontAlgn="auto" hangingPunct="1">
              <a:spcAft>
                <a:spcPts val="0"/>
              </a:spcAft>
              <a:buNone/>
              <a:defRPr/>
            </a:pPr>
            <a:r>
              <a:rPr lang="en-US" dirty="0"/>
              <a:t>Students who engage in bullying (including cyberbullying) </a:t>
            </a:r>
          </a:p>
          <a:p>
            <a:pPr marL="0" indent="0" eaLnBrk="1" fontAlgn="auto" hangingPunct="1">
              <a:spcAft>
                <a:spcPts val="0"/>
              </a:spcAft>
              <a:buNone/>
              <a:defRPr/>
            </a:pPr>
            <a:endParaRPr lang="en-US" dirty="0"/>
          </a:p>
          <a:p>
            <a:pPr lvl="4" eaLnBrk="1" fontAlgn="auto" hangingPunct="1">
              <a:spcAft>
                <a:spcPts val="0"/>
              </a:spcAft>
              <a:defRPr/>
            </a:pPr>
            <a:r>
              <a:rPr lang="en-US" sz="2400" dirty="0"/>
              <a:t>on campus, </a:t>
            </a:r>
          </a:p>
          <a:p>
            <a:pPr lvl="4" eaLnBrk="1" fontAlgn="auto" hangingPunct="1">
              <a:spcAft>
                <a:spcPts val="0"/>
              </a:spcAft>
              <a:defRPr/>
            </a:pPr>
            <a:r>
              <a:rPr lang="en-US" sz="2400" dirty="0"/>
              <a:t>traveling to or from school, </a:t>
            </a:r>
          </a:p>
          <a:p>
            <a:pPr lvl="4" eaLnBrk="1" fontAlgn="auto" hangingPunct="1">
              <a:spcAft>
                <a:spcPts val="0"/>
              </a:spcAft>
              <a:defRPr/>
            </a:pPr>
            <a:r>
              <a:rPr lang="en-US" sz="2400" dirty="0"/>
              <a:t>at school activities, </a:t>
            </a:r>
          </a:p>
          <a:p>
            <a:pPr lvl="4" eaLnBrk="1" fontAlgn="auto" hangingPunct="1">
              <a:spcAft>
                <a:spcPts val="0"/>
              </a:spcAft>
              <a:defRPr/>
            </a:pPr>
            <a:r>
              <a:rPr lang="en-US" sz="2400" dirty="0"/>
              <a:t>or in a manner otherwise related to school attendance, </a:t>
            </a:r>
          </a:p>
          <a:p>
            <a:pPr marL="822325" lvl="3" indent="0" eaLnBrk="1" fontAlgn="auto" hangingPunct="1">
              <a:spcAft>
                <a:spcPts val="0"/>
              </a:spcAft>
              <a:buNone/>
              <a:defRPr/>
            </a:pPr>
            <a:endParaRPr lang="en-US" sz="2400" dirty="0"/>
          </a:p>
          <a:p>
            <a:pPr marL="0" indent="0" eaLnBrk="1" fontAlgn="auto" hangingPunct="1">
              <a:spcAft>
                <a:spcPts val="0"/>
              </a:spcAft>
              <a:buNone/>
              <a:defRPr/>
            </a:pPr>
            <a:r>
              <a:rPr lang="en-US" dirty="0"/>
              <a:t>shall be subject to School/District disciplinary procedures. </a:t>
            </a:r>
          </a:p>
          <a:p>
            <a:pPr marL="0" indent="0" eaLnBrk="1" fontAlgn="auto" hangingPunct="1">
              <a:spcAft>
                <a:spcPts val="0"/>
              </a:spcAft>
              <a:buNone/>
              <a:defRPr/>
            </a:pPr>
            <a:endParaRPr lang="en-US" dirty="0"/>
          </a:p>
        </p:txBody>
      </p:sp>
    </p:spTree>
    <p:extLst>
      <p:ext uri="{BB962C8B-B14F-4D97-AF65-F5344CB8AC3E}">
        <p14:creationId xmlns:p14="http://schemas.microsoft.com/office/powerpoint/2010/main" val="24515778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800" b="1" dirty="0">
                <a:solidFill>
                  <a:srgbClr val="FF0000"/>
                </a:solidFill>
                <a:effectLst>
                  <a:outerShdw blurRad="38100" dist="38100" dir="2700000" algn="tl">
                    <a:srgbClr val="000000">
                      <a:alpha val="43137"/>
                    </a:srgbClr>
                  </a:outerShdw>
                </a:effectLst>
              </a:rPr>
              <a:t>Statistics</a:t>
            </a:r>
          </a:p>
        </p:txBody>
      </p:sp>
      <p:sp>
        <p:nvSpPr>
          <p:cNvPr id="22531" name="Content Placeholder 2"/>
          <p:cNvSpPr>
            <a:spLocks noGrp="1"/>
          </p:cNvSpPr>
          <p:nvPr>
            <p:ph idx="1"/>
          </p:nvPr>
        </p:nvSpPr>
        <p:spPr/>
        <p:txBody>
          <a:bodyPr/>
          <a:lstStyle/>
          <a:p>
            <a:endParaRPr lang="en-US" altLang="en-US" dirty="0"/>
          </a:p>
          <a:p>
            <a:r>
              <a:rPr lang="en-US" altLang="en-US" dirty="0"/>
              <a:t>Between 20% and 56% of young people are involved in bullying annually as either a Victim, Perpetrator, or By-stander</a:t>
            </a:r>
          </a:p>
          <a:p>
            <a:r>
              <a:rPr lang="en-US" altLang="en-US" dirty="0"/>
              <a:t>In a class of 42 between 8 and 24 are involved in bullying.</a:t>
            </a:r>
          </a:p>
          <a:p>
            <a:r>
              <a:rPr lang="en-US" altLang="en-US" dirty="0"/>
              <a:t>In this room that means between 55 and 154 students are involved in bullying.</a:t>
            </a:r>
          </a:p>
        </p:txBody>
      </p:sp>
    </p:spTree>
    <p:extLst>
      <p:ext uri="{BB962C8B-B14F-4D97-AF65-F5344CB8AC3E}">
        <p14:creationId xmlns:p14="http://schemas.microsoft.com/office/powerpoint/2010/main" val="1229394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eaLnBrk="1" fontAlgn="auto" hangingPunct="1">
              <a:spcAft>
                <a:spcPts val="0"/>
              </a:spcAft>
              <a:defRPr/>
            </a:pPr>
            <a:r>
              <a:rPr lang="en-US" sz="4400" b="1" dirty="0">
                <a:solidFill>
                  <a:srgbClr val="FF0000"/>
                </a:solidFill>
                <a:effectLst>
                  <a:outerShdw blurRad="38100" dist="38100" dir="2700000" algn="tl">
                    <a:srgbClr val="000000">
                      <a:alpha val="43137"/>
                    </a:srgbClr>
                  </a:outerShdw>
                </a:effectLst>
              </a:rPr>
              <a:t>SEXUAL HARASSMENT</a:t>
            </a:r>
          </a:p>
        </p:txBody>
      </p:sp>
      <p:sp>
        <p:nvSpPr>
          <p:cNvPr id="17411" name="Content Placeholder 2"/>
          <p:cNvSpPr>
            <a:spLocks noGrp="1"/>
          </p:cNvSpPr>
          <p:nvPr>
            <p:ph sz="half" idx="1"/>
          </p:nvPr>
        </p:nvSpPr>
        <p:spPr>
          <a:xfrm>
            <a:off x="609441" y="1673352"/>
            <a:ext cx="5383398" cy="4718304"/>
          </a:xfrm>
        </p:spPr>
        <p:txBody>
          <a:bodyPr/>
          <a:lstStyle/>
          <a:p>
            <a:pPr eaLnBrk="1" hangingPunct="1">
              <a:buFont typeface="Wingdings" panose="05000000000000000000" pitchFamily="2" charset="2"/>
              <a:buNone/>
            </a:pPr>
            <a:r>
              <a:rPr lang="en-US" altLang="en-US" sz="2400" dirty="0"/>
              <a:t>Any unwelcome behavior of a sexual nature that:</a:t>
            </a:r>
          </a:p>
          <a:p>
            <a:pPr lvl="2" eaLnBrk="1" hangingPunct="1"/>
            <a:r>
              <a:rPr lang="en-US" altLang="en-US" sz="2800" dirty="0"/>
              <a:t>offends, </a:t>
            </a:r>
          </a:p>
          <a:p>
            <a:pPr lvl="2" eaLnBrk="1" hangingPunct="1"/>
            <a:r>
              <a:rPr lang="en-US" altLang="en-US" sz="2800" dirty="0"/>
              <a:t>humiliates, </a:t>
            </a:r>
          </a:p>
          <a:p>
            <a:pPr lvl="2" eaLnBrk="1" hangingPunct="1"/>
            <a:r>
              <a:rPr lang="en-US" altLang="en-US" sz="2800" dirty="0"/>
              <a:t>or intimidates </a:t>
            </a:r>
          </a:p>
          <a:p>
            <a:pPr marL="0" indent="0" eaLnBrk="1" hangingPunct="1">
              <a:buNone/>
            </a:pPr>
            <a:r>
              <a:rPr lang="en-US" altLang="en-US" sz="2400" dirty="0"/>
              <a:t>another individual.</a:t>
            </a:r>
          </a:p>
          <a:p>
            <a:pP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endParaRPr lang="en-US" altLang="en-US" sz="1200" dirty="0"/>
          </a:p>
        </p:txBody>
      </p:sp>
      <p:sp>
        <p:nvSpPr>
          <p:cNvPr id="3" name="Content Placeholder 2">
            <a:extLst>
              <a:ext uri="{FF2B5EF4-FFF2-40B4-BE49-F238E27FC236}">
                <a16:creationId xmlns="" xmlns:a16="http://schemas.microsoft.com/office/drawing/2014/main" id="{CB1B1C4E-BB0F-491F-BF3F-DE1C935FCD5F}"/>
              </a:ext>
            </a:extLst>
          </p:cNvPr>
          <p:cNvSpPr>
            <a:spLocks noGrp="1"/>
          </p:cNvSpPr>
          <p:nvPr>
            <p:ph sz="half" idx="2"/>
          </p:nvPr>
        </p:nvSpPr>
        <p:spPr/>
        <p:txBody>
          <a:bodyPr/>
          <a:lstStyle/>
          <a:p>
            <a:r>
              <a:rPr lang="en-US" sz="2200" dirty="0"/>
              <a:t>Sexual comments about the body </a:t>
            </a:r>
          </a:p>
          <a:p>
            <a:r>
              <a:rPr lang="en-US" sz="2200" dirty="0"/>
              <a:t>Sexual gestures</a:t>
            </a:r>
          </a:p>
          <a:p>
            <a:r>
              <a:rPr lang="en-US" sz="2200" dirty="0"/>
              <a:t>Sexual touching</a:t>
            </a:r>
          </a:p>
          <a:p>
            <a:r>
              <a:rPr lang="en-US" sz="2200" dirty="0"/>
              <a:t>Sexual drawings</a:t>
            </a:r>
          </a:p>
          <a:p>
            <a:r>
              <a:rPr lang="en-US" sz="2200" dirty="0"/>
              <a:t>Sexual advances, propositions, or suggestions</a:t>
            </a:r>
          </a:p>
          <a:p>
            <a:r>
              <a:rPr lang="en-US" sz="2200" dirty="0"/>
              <a:t>Spreading rumors about other students' sexual activity </a:t>
            </a:r>
          </a:p>
          <a:p>
            <a:r>
              <a:rPr lang="en-US" sz="2200" dirty="0"/>
              <a:t>Sexual "dirty" jokes</a:t>
            </a:r>
          </a:p>
          <a:p>
            <a:r>
              <a:rPr lang="en-US" sz="2200" dirty="0"/>
              <a:t>Showing offensive/sexual pictures, stories, or objects</a:t>
            </a:r>
          </a:p>
          <a:p>
            <a:r>
              <a:rPr lang="en-US" sz="2200" dirty="0"/>
              <a:t>Sexting</a:t>
            </a:r>
          </a:p>
          <a:p>
            <a:endParaRPr lang="en-US" sz="2000" dirty="0"/>
          </a:p>
        </p:txBody>
      </p:sp>
    </p:spTree>
    <p:extLst>
      <p:ext uri="{BB962C8B-B14F-4D97-AF65-F5344CB8AC3E}">
        <p14:creationId xmlns:p14="http://schemas.microsoft.com/office/powerpoint/2010/main" val="1337694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0000"/>
                </a:solidFill>
                <a:effectLst>
                  <a:outerShdw blurRad="38100" dist="38100" dir="2700000" algn="tl">
                    <a:srgbClr val="000000">
                      <a:alpha val="43137"/>
                    </a:srgbClr>
                  </a:outerShdw>
                </a:effectLst>
              </a:rPr>
              <a:t>Sexual Harassment</a:t>
            </a:r>
          </a:p>
        </p:txBody>
      </p:sp>
      <p:sp>
        <p:nvSpPr>
          <p:cNvPr id="3" name="Content Placeholder 2"/>
          <p:cNvSpPr>
            <a:spLocks noGrp="1"/>
          </p:cNvSpPr>
          <p:nvPr>
            <p:ph idx="1"/>
          </p:nvPr>
        </p:nvSpPr>
        <p:spPr/>
        <p:txBody>
          <a:bodyPr/>
          <a:lstStyle/>
          <a:p>
            <a:r>
              <a:rPr lang="en-US" dirty="0"/>
              <a:t>Taking selfies of a sexual nature and sending them to another person.</a:t>
            </a:r>
          </a:p>
          <a:p>
            <a:r>
              <a:rPr lang="en-US" dirty="0"/>
              <a:t>Sending sexually suggestive pictures or videos of anyone under the age of 18 on any social media format is considered distribution of child pornography. Even possessing the images on your phone is illegal.</a:t>
            </a:r>
          </a:p>
          <a:p>
            <a:r>
              <a:rPr lang="en-US" dirty="0"/>
              <a:t>Distribution and possession of child pornography are criminal offenses. If convicted, the perpetrator can receive probation or prison time, can be sued civilly, and can be mandated to register as a sex offender for the rest of his or her life.</a:t>
            </a:r>
          </a:p>
          <a:p>
            <a:r>
              <a:rPr lang="en-US" dirty="0"/>
              <a:t>If registered as a sex offender or convicted of a felony, you may be prohibited from careers in law enforcement, teaching, and professions dealing with children. This includes volunteer work in these areas.</a:t>
            </a:r>
          </a:p>
        </p:txBody>
      </p:sp>
    </p:spTree>
    <p:extLst>
      <p:ext uri="{BB962C8B-B14F-4D97-AF65-F5344CB8AC3E}">
        <p14:creationId xmlns:p14="http://schemas.microsoft.com/office/powerpoint/2010/main" val="3347440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Something St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2" y="382069"/>
            <a:ext cx="6934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Ange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2" y="2057400"/>
            <a:ext cx="8337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descr="http://www.chatelaine.com/wp-content/uploads/2012/12/Stop-Bullying-Girls-with-words-written-all-over-bodies-Jan-12-p1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8812" y="3429000"/>
            <a:ext cx="331060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16087" y="3429000"/>
            <a:ext cx="4292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329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solidFill>
                  <a:srgbClr val="FF0000"/>
                </a:solidFill>
              </a:rPr>
              <a:t>If you are Sexually Harassed:</a:t>
            </a:r>
          </a:p>
        </p:txBody>
      </p:sp>
      <p:sp>
        <p:nvSpPr>
          <p:cNvPr id="3" name="Content Placeholder 2"/>
          <p:cNvSpPr>
            <a:spLocks noGrp="1"/>
          </p:cNvSpPr>
          <p:nvPr>
            <p:ph idx="1"/>
          </p:nvPr>
        </p:nvSpPr>
        <p:spPr/>
        <p:txBody>
          <a:bodyPr/>
          <a:lstStyle/>
          <a:p>
            <a:endParaRPr lang="en-US" dirty="0"/>
          </a:p>
          <a:p>
            <a:r>
              <a:rPr lang="en-US" dirty="0"/>
              <a:t>Tell the perpetrator to </a:t>
            </a:r>
            <a:r>
              <a:rPr lang="en-US" b="1" u="sng" dirty="0"/>
              <a:t>stop!</a:t>
            </a:r>
            <a:endParaRPr lang="en-US" dirty="0"/>
          </a:p>
          <a:p>
            <a:r>
              <a:rPr lang="en-US" dirty="0"/>
              <a:t>Tell your parent or trusted adult.</a:t>
            </a:r>
          </a:p>
          <a:p>
            <a:r>
              <a:rPr lang="en-US" dirty="0"/>
              <a:t>Tell an administrator, counselor, or other trusted adult on campus.</a:t>
            </a:r>
          </a:p>
          <a:p>
            <a:r>
              <a:rPr lang="en-US" dirty="0"/>
              <a:t>Tell the School Resource Officer – Officer Clary.</a:t>
            </a:r>
          </a:p>
          <a:p>
            <a:r>
              <a:rPr lang="en-US" dirty="0"/>
              <a:t>Complete a formal sexual harassment complaint form. This will initiate a formal investigation designed to stop the harassment immediately and to hold the perpetrator accountable for his/her actions.</a:t>
            </a:r>
          </a:p>
        </p:txBody>
      </p:sp>
    </p:spTree>
    <p:extLst>
      <p:ext uri="{BB962C8B-B14F-4D97-AF65-F5344CB8AC3E}">
        <p14:creationId xmlns:p14="http://schemas.microsoft.com/office/powerpoint/2010/main" val="35830759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IF YOU’RE BULLIED</a:t>
            </a:r>
          </a:p>
        </p:txBody>
      </p:sp>
      <p:sp>
        <p:nvSpPr>
          <p:cNvPr id="3" name="Text Placeholder 2">
            <a:extLst>
              <a:ext uri="{FF2B5EF4-FFF2-40B4-BE49-F238E27FC236}">
                <a16:creationId xmlns="" xmlns:a16="http://schemas.microsoft.com/office/drawing/2014/main" id="{39FDF14E-EA68-4D00-99B2-5F7C7DF4000E}"/>
              </a:ext>
            </a:extLst>
          </p:cNvPr>
          <p:cNvSpPr>
            <a:spLocks noGrp="1"/>
          </p:cNvSpPr>
          <p:nvPr>
            <p:ph type="body" idx="1"/>
          </p:nvPr>
        </p:nvSpPr>
        <p:spPr/>
        <p:txBody>
          <a:bodyPr/>
          <a:lstStyle/>
          <a:p>
            <a:r>
              <a:rPr lang="en-US" b="1" dirty="0">
                <a:solidFill>
                  <a:srgbClr val="FF0000"/>
                </a:solidFill>
                <a:effectLst>
                  <a:outerShdw blurRad="38100" dist="38100" dir="2700000" algn="tl">
                    <a:srgbClr val="000000">
                      <a:alpha val="43137"/>
                    </a:srgbClr>
                  </a:outerShdw>
                </a:effectLst>
                <a:latin typeface="+mj-lt"/>
              </a:rPr>
              <a:t>DO</a:t>
            </a:r>
          </a:p>
        </p:txBody>
      </p:sp>
      <p:sp>
        <p:nvSpPr>
          <p:cNvPr id="23555" name="Content Placeholder 2"/>
          <p:cNvSpPr>
            <a:spLocks noGrp="1"/>
          </p:cNvSpPr>
          <p:nvPr>
            <p:ph sz="half" idx="2"/>
          </p:nvPr>
        </p:nvSpPr>
        <p:spPr/>
        <p:txBody>
          <a:bodyPr/>
          <a:lstStyle/>
          <a:p>
            <a:pPr marL="620713" lvl="1" eaLnBrk="1" hangingPunct="1">
              <a:spcBef>
                <a:spcPts val="325"/>
              </a:spcBef>
              <a:buFont typeface="Verdana" panose="020B0604030504040204" pitchFamily="34" charset="0"/>
              <a:buChar char="◦"/>
            </a:pPr>
            <a:r>
              <a:rPr lang="en-US" altLang="en-US" sz="1600" dirty="0"/>
              <a:t>Avoid the bully. </a:t>
            </a:r>
          </a:p>
          <a:p>
            <a:pPr marL="620713" lvl="1" eaLnBrk="1" hangingPunct="1">
              <a:spcBef>
                <a:spcPts val="325"/>
              </a:spcBef>
              <a:buFont typeface="Verdana" panose="020B0604030504040204" pitchFamily="34" charset="0"/>
              <a:buChar char="◦"/>
            </a:pPr>
            <a:r>
              <a:rPr lang="en-US" altLang="en-US" sz="1600" dirty="0"/>
              <a:t>Be confident. Use a firm voice to tell the bully to “STOP”.</a:t>
            </a:r>
          </a:p>
          <a:p>
            <a:pPr marL="620713" lvl="1" eaLnBrk="1" hangingPunct="1">
              <a:spcBef>
                <a:spcPts val="325"/>
              </a:spcBef>
              <a:buFont typeface="Verdana" panose="020B0604030504040204" pitchFamily="34" charset="0"/>
              <a:buChar char="◦"/>
            </a:pPr>
            <a:r>
              <a:rPr lang="en-US" altLang="en-US" sz="1600" dirty="0"/>
              <a:t>Remain calm. Self-control gives you power.</a:t>
            </a:r>
          </a:p>
          <a:p>
            <a:pPr marL="620713" lvl="1" eaLnBrk="1" hangingPunct="1">
              <a:spcBef>
                <a:spcPts val="325"/>
              </a:spcBef>
              <a:buFont typeface="Verdana" panose="020B0604030504040204" pitchFamily="34" charset="0"/>
              <a:buChar char="◦"/>
            </a:pPr>
            <a:r>
              <a:rPr lang="en-US" altLang="en-US" sz="1600" dirty="0"/>
              <a:t>Tell a trusted adult.</a:t>
            </a:r>
          </a:p>
          <a:p>
            <a:pPr marL="620713" lvl="1" eaLnBrk="1" hangingPunct="1">
              <a:spcBef>
                <a:spcPts val="325"/>
              </a:spcBef>
              <a:buFont typeface="Verdana" panose="020B0604030504040204" pitchFamily="34" charset="0"/>
              <a:buChar char="◦"/>
            </a:pPr>
            <a:r>
              <a:rPr lang="en-US" altLang="en-US" sz="1600" dirty="0"/>
              <a:t>Hang with friends who will stand by you.  </a:t>
            </a:r>
          </a:p>
          <a:p>
            <a:pPr marL="620713" lvl="1" eaLnBrk="1" hangingPunct="1">
              <a:spcBef>
                <a:spcPts val="325"/>
              </a:spcBef>
              <a:buFont typeface="Verdana" panose="020B0604030504040204" pitchFamily="34" charset="0"/>
              <a:buChar char="◦"/>
            </a:pPr>
            <a:r>
              <a:rPr lang="en-US" altLang="en-US" sz="1600" dirty="0"/>
              <a:t>Believe in yourself. </a:t>
            </a:r>
          </a:p>
          <a:p>
            <a:pPr marL="620713" lvl="1" eaLnBrk="1" hangingPunct="1">
              <a:spcBef>
                <a:spcPts val="325"/>
              </a:spcBef>
              <a:buFont typeface="Verdana" panose="020B0604030504040204" pitchFamily="34" charset="0"/>
              <a:buChar char="◦"/>
            </a:pPr>
            <a:r>
              <a:rPr lang="en-US" altLang="en-US" sz="1600" dirty="0"/>
              <a:t>Keep an accurate record of dates, times, and location(s) where you have been bullied.</a:t>
            </a:r>
          </a:p>
          <a:p>
            <a:pPr marL="620713" lvl="1" eaLnBrk="1" hangingPunct="1">
              <a:spcBef>
                <a:spcPts val="325"/>
              </a:spcBef>
              <a:buFont typeface="Verdana" panose="020B0604030504040204" pitchFamily="34" charset="0"/>
              <a:buChar char="◦"/>
            </a:pPr>
            <a:endParaRPr lang="en-US" altLang="en-US" sz="1600" dirty="0"/>
          </a:p>
        </p:txBody>
      </p:sp>
      <p:sp>
        <p:nvSpPr>
          <p:cNvPr id="4" name="Text Placeholder 3">
            <a:extLst>
              <a:ext uri="{FF2B5EF4-FFF2-40B4-BE49-F238E27FC236}">
                <a16:creationId xmlns="" xmlns:a16="http://schemas.microsoft.com/office/drawing/2014/main" id="{DB8AC9B0-0A99-4EC9-AAA7-C959822E82E7}"/>
              </a:ext>
            </a:extLst>
          </p:cNvPr>
          <p:cNvSpPr>
            <a:spLocks noGrp="1"/>
          </p:cNvSpPr>
          <p:nvPr>
            <p:ph type="body" sz="quarter" idx="3"/>
          </p:nvPr>
        </p:nvSpPr>
        <p:spPr/>
        <p:txBody>
          <a:bodyPr/>
          <a:lstStyle/>
          <a:p>
            <a:r>
              <a:rPr lang="en-US" b="1" dirty="0">
                <a:solidFill>
                  <a:srgbClr val="FF0000"/>
                </a:solidFill>
                <a:effectLst>
                  <a:outerShdw blurRad="38100" dist="38100" dir="2700000" algn="tl">
                    <a:srgbClr val="000000">
                      <a:alpha val="43137"/>
                    </a:srgbClr>
                  </a:outerShdw>
                </a:effectLst>
                <a:latin typeface="+mj-lt"/>
              </a:rPr>
              <a:t>DON’T</a:t>
            </a:r>
          </a:p>
        </p:txBody>
      </p:sp>
      <p:sp>
        <p:nvSpPr>
          <p:cNvPr id="5" name="Content Placeholder 4">
            <a:extLst>
              <a:ext uri="{FF2B5EF4-FFF2-40B4-BE49-F238E27FC236}">
                <a16:creationId xmlns="" xmlns:a16="http://schemas.microsoft.com/office/drawing/2014/main" id="{CE9DAF03-7241-4818-AA3C-B7EF68461516}"/>
              </a:ext>
            </a:extLst>
          </p:cNvPr>
          <p:cNvSpPr>
            <a:spLocks noGrp="1"/>
          </p:cNvSpPr>
          <p:nvPr>
            <p:ph sz="quarter" idx="4"/>
          </p:nvPr>
        </p:nvSpPr>
        <p:spPr/>
        <p:txBody>
          <a:bodyPr/>
          <a:lstStyle/>
          <a:p>
            <a:r>
              <a:rPr lang="en-US" sz="1600" dirty="0"/>
              <a:t>Go to places you know he/she will be</a:t>
            </a:r>
          </a:p>
          <a:p>
            <a:r>
              <a:rPr lang="en-US" altLang="en-US" sz="1600" dirty="0"/>
              <a:t>Act intimidated or scared.</a:t>
            </a:r>
          </a:p>
          <a:p>
            <a:r>
              <a:rPr lang="en-US" altLang="en-US" sz="1600" dirty="0"/>
              <a:t>Be aggressive. Fighting will get you into trouble.</a:t>
            </a:r>
          </a:p>
          <a:p>
            <a:r>
              <a:rPr lang="en-US" altLang="en-US" sz="1600" dirty="0"/>
              <a:t>Go to places where no adults are present.</a:t>
            </a:r>
          </a:p>
          <a:p>
            <a:r>
              <a:rPr lang="en-US" altLang="en-US" sz="1600" dirty="0"/>
              <a:t>Keep this a secret</a:t>
            </a:r>
          </a:p>
          <a:p>
            <a:r>
              <a:rPr lang="en-US" altLang="en-US" sz="1600" dirty="0"/>
              <a:t>Believe the bully</a:t>
            </a:r>
          </a:p>
          <a:p>
            <a:r>
              <a:rPr lang="en-US" altLang="en-US" sz="1600" dirty="0"/>
              <a:t>Think you’ll remember all the details.</a:t>
            </a:r>
          </a:p>
          <a:p>
            <a:endParaRPr lang="en-US" sz="1600" dirty="0"/>
          </a:p>
        </p:txBody>
      </p:sp>
    </p:spTree>
    <p:extLst>
      <p:ext uri="{BB962C8B-B14F-4D97-AF65-F5344CB8AC3E}">
        <p14:creationId xmlns:p14="http://schemas.microsoft.com/office/powerpoint/2010/main" val="3067406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400" b="1" dirty="0">
                <a:solidFill>
                  <a:srgbClr val="FF0000"/>
                </a:solidFill>
                <a:effectLst>
                  <a:outerShdw blurRad="38100" dist="38100" dir="2700000" algn="tl">
                    <a:srgbClr val="000000">
                      <a:alpha val="43137"/>
                    </a:srgbClr>
                  </a:outerShdw>
                </a:effectLst>
              </a:rPr>
              <a:t>IF YOU SEE BULLYING</a:t>
            </a:r>
            <a:endParaRPr lang="en-US" sz="3600" b="1" dirty="0">
              <a:solidFill>
                <a:srgbClr val="FF0000"/>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 xmlns:a16="http://schemas.microsoft.com/office/drawing/2014/main" id="{30287363-7515-444C-B2AD-621FB42D1CB9}"/>
              </a:ext>
            </a:extLst>
          </p:cNvPr>
          <p:cNvSpPr>
            <a:spLocks noGrp="1"/>
          </p:cNvSpPr>
          <p:nvPr>
            <p:ph type="body" idx="1"/>
          </p:nvPr>
        </p:nvSpPr>
        <p:spPr/>
        <p:txBody>
          <a:bodyPr/>
          <a:lstStyle/>
          <a:p>
            <a:r>
              <a:rPr lang="en-US" b="1" dirty="0">
                <a:solidFill>
                  <a:srgbClr val="FF0000"/>
                </a:solidFill>
                <a:effectLst>
                  <a:outerShdw blurRad="38100" dist="38100" dir="2700000" algn="tl">
                    <a:srgbClr val="000000">
                      <a:alpha val="43137"/>
                    </a:srgbClr>
                  </a:outerShdw>
                </a:effectLst>
                <a:latin typeface="+mj-lt"/>
              </a:rPr>
              <a:t>DO</a:t>
            </a:r>
          </a:p>
        </p:txBody>
      </p:sp>
      <p:sp>
        <p:nvSpPr>
          <p:cNvPr id="3" name="Content Placeholder 2"/>
          <p:cNvSpPr>
            <a:spLocks noGrp="1"/>
          </p:cNvSpPr>
          <p:nvPr>
            <p:ph sz="half" idx="2"/>
          </p:nvPr>
        </p:nvSpPr>
        <p:spPr/>
        <p:txBody>
          <a:bodyPr/>
          <a:lstStyle/>
          <a:p>
            <a:pPr eaLnBrk="1" hangingPunct="1"/>
            <a:r>
              <a:rPr lang="en-US" altLang="en-US" sz="2000" dirty="0"/>
              <a:t>Speak Up</a:t>
            </a:r>
          </a:p>
          <a:p>
            <a:pPr eaLnBrk="1" hangingPunct="1"/>
            <a:r>
              <a:rPr lang="en-US" sz="2000" dirty="0"/>
              <a:t>Calm the situation</a:t>
            </a:r>
          </a:p>
          <a:p>
            <a:pPr eaLnBrk="1" hangingPunct="1"/>
            <a:r>
              <a:rPr lang="en-US" sz="2000" dirty="0"/>
              <a:t>Tell an adult what’s happening</a:t>
            </a:r>
          </a:p>
          <a:p>
            <a:pPr eaLnBrk="1" hangingPunct="1"/>
            <a:r>
              <a:rPr lang="en-US" sz="2000" dirty="0"/>
              <a:t>Offer your support to the bullied person</a:t>
            </a:r>
          </a:p>
          <a:p>
            <a:pPr eaLnBrk="1" hangingPunct="1"/>
            <a:endParaRPr lang="en-US" altLang="en-US" sz="2000" dirty="0"/>
          </a:p>
        </p:txBody>
      </p:sp>
      <p:sp>
        <p:nvSpPr>
          <p:cNvPr id="6" name="Text Placeholder 5">
            <a:extLst>
              <a:ext uri="{FF2B5EF4-FFF2-40B4-BE49-F238E27FC236}">
                <a16:creationId xmlns="" xmlns:a16="http://schemas.microsoft.com/office/drawing/2014/main" id="{9E741372-23A6-444D-942B-FA19F9C88BDA}"/>
              </a:ext>
            </a:extLst>
          </p:cNvPr>
          <p:cNvSpPr>
            <a:spLocks noGrp="1"/>
          </p:cNvSpPr>
          <p:nvPr>
            <p:ph type="body" sz="quarter" idx="3"/>
          </p:nvPr>
        </p:nvSpPr>
        <p:spPr/>
        <p:txBody>
          <a:bodyPr/>
          <a:lstStyle/>
          <a:p>
            <a:r>
              <a:rPr lang="en-US" b="1" dirty="0">
                <a:solidFill>
                  <a:srgbClr val="FF0000"/>
                </a:solidFill>
                <a:effectLst>
                  <a:outerShdw blurRad="38100" dist="38100" dir="2700000" algn="tl">
                    <a:srgbClr val="000000">
                      <a:alpha val="43137"/>
                    </a:srgbClr>
                  </a:outerShdw>
                </a:effectLst>
                <a:latin typeface="+mj-lt"/>
              </a:rPr>
              <a:t>DON’T</a:t>
            </a:r>
          </a:p>
        </p:txBody>
      </p:sp>
      <p:sp>
        <p:nvSpPr>
          <p:cNvPr id="7" name="Content Placeholder 6">
            <a:extLst>
              <a:ext uri="{FF2B5EF4-FFF2-40B4-BE49-F238E27FC236}">
                <a16:creationId xmlns="" xmlns:a16="http://schemas.microsoft.com/office/drawing/2014/main" id="{4EF46051-5E7C-4C15-9BF1-48D0619E4671}"/>
              </a:ext>
            </a:extLst>
          </p:cNvPr>
          <p:cNvSpPr>
            <a:spLocks noGrp="1"/>
          </p:cNvSpPr>
          <p:nvPr>
            <p:ph sz="quarter" idx="4"/>
          </p:nvPr>
        </p:nvSpPr>
        <p:spPr/>
        <p:txBody>
          <a:bodyPr/>
          <a:lstStyle/>
          <a:p>
            <a:r>
              <a:rPr lang="en-US" sz="2000" dirty="0"/>
              <a:t>Stand By</a:t>
            </a:r>
          </a:p>
          <a:p>
            <a:r>
              <a:rPr lang="en-US" sz="2000" dirty="0"/>
              <a:t>Join in or encourage the bully</a:t>
            </a:r>
          </a:p>
          <a:p>
            <a:r>
              <a:rPr lang="en-US" sz="2000" dirty="0"/>
              <a:t>Spread the story of the bullying episode as </a:t>
            </a:r>
            <a:r>
              <a:rPr lang="en-US" sz="2000" dirty="0" smtClean="0"/>
              <a:t>gossip</a:t>
            </a:r>
          </a:p>
          <a:p>
            <a:r>
              <a:rPr lang="en-US" sz="2000" dirty="0" smtClean="0"/>
              <a:t>Engage the bully</a:t>
            </a:r>
            <a:endParaRPr lang="en-US" sz="2000" dirty="0"/>
          </a:p>
          <a:p>
            <a:endParaRPr lang="en-US" sz="2000" dirty="0"/>
          </a:p>
        </p:txBody>
      </p:sp>
      <p:sp>
        <p:nvSpPr>
          <p:cNvPr id="43013" name="AutoShape 9" descr="Image result for no bullies at school"/>
          <p:cNvSpPr>
            <a:spLocks noChangeAspect="1" noChangeArrowheads="1"/>
          </p:cNvSpPr>
          <p:nvPr/>
        </p:nvSpPr>
        <p:spPr bwMode="auto">
          <a:xfrm>
            <a:off x="1677987"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3205445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6D9D0-331B-4785-B71E-2AF4BF6D5473}"/>
              </a:ext>
            </a:extLst>
          </p:cNvPr>
          <p:cNvSpPr>
            <a:spLocks noGrp="1"/>
          </p:cNvSpPr>
          <p:nvPr>
            <p:ph type="title"/>
          </p:nvPr>
        </p:nvSpPr>
        <p:spPr/>
        <p:txBody>
          <a:bodyPr>
            <a:normAutofit fontScale="90000"/>
          </a:bodyPr>
          <a:lstStyle/>
          <a:p>
            <a:pPr algn="ctr"/>
            <a:r>
              <a:rPr lang="en-US" sz="4800" b="1" dirty="0">
                <a:solidFill>
                  <a:srgbClr val="FF0000"/>
                </a:solidFill>
                <a:effectLst>
                  <a:outerShdw blurRad="38100" dist="38100" dir="2700000" algn="tl">
                    <a:srgbClr val="000000">
                      <a:alpha val="43137"/>
                    </a:srgbClr>
                  </a:outerShdw>
                </a:effectLst>
              </a:rPr>
              <a:t>PEOPLE ON CAMPUS WHO CAN HELP</a:t>
            </a:r>
          </a:p>
        </p:txBody>
      </p:sp>
      <p:sp>
        <p:nvSpPr>
          <p:cNvPr id="3" name="Content Placeholder 2">
            <a:extLst>
              <a:ext uri="{FF2B5EF4-FFF2-40B4-BE49-F238E27FC236}">
                <a16:creationId xmlns="" xmlns:a16="http://schemas.microsoft.com/office/drawing/2014/main" id="{C1B27DE9-E71B-440A-80B5-9247E447583B}"/>
              </a:ext>
            </a:extLst>
          </p:cNvPr>
          <p:cNvSpPr>
            <a:spLocks noGrp="1"/>
          </p:cNvSpPr>
          <p:nvPr>
            <p:ph sz="half" idx="1"/>
          </p:nvPr>
        </p:nvSpPr>
        <p:spPr/>
        <p:txBody>
          <a:bodyPr/>
          <a:lstStyle/>
          <a:p>
            <a:endParaRPr lang="en-US" sz="1800" dirty="0"/>
          </a:p>
          <a:p>
            <a:r>
              <a:rPr lang="en-US" sz="1800" dirty="0"/>
              <a:t>Teachers </a:t>
            </a:r>
          </a:p>
          <a:p>
            <a:r>
              <a:rPr lang="en-US" sz="1800" dirty="0"/>
              <a:t>Aides</a:t>
            </a:r>
          </a:p>
          <a:p>
            <a:r>
              <a:rPr lang="en-US" sz="1800" dirty="0"/>
              <a:t>Secretaries</a:t>
            </a:r>
          </a:p>
          <a:p>
            <a:r>
              <a:rPr lang="en-US" sz="1800" dirty="0"/>
              <a:t>Custodians</a:t>
            </a:r>
          </a:p>
          <a:p>
            <a:r>
              <a:rPr lang="en-US" sz="1800" dirty="0"/>
              <a:t>Security Guards</a:t>
            </a:r>
          </a:p>
          <a:p>
            <a:r>
              <a:rPr lang="en-US" sz="1800" dirty="0"/>
              <a:t>Coaches</a:t>
            </a:r>
          </a:p>
          <a:p>
            <a:r>
              <a:rPr lang="en-US" sz="1800" dirty="0"/>
              <a:t>Administrators</a:t>
            </a:r>
          </a:p>
          <a:p>
            <a:r>
              <a:rPr lang="en-US" sz="1800" dirty="0"/>
              <a:t>Librarian</a:t>
            </a:r>
          </a:p>
          <a:p>
            <a:r>
              <a:rPr lang="en-US" sz="1800" dirty="0"/>
              <a:t>School Resource Officer (SRO): Officer Clary</a:t>
            </a:r>
          </a:p>
          <a:p>
            <a:pPr marL="0" indent="0">
              <a:buNone/>
            </a:pPr>
            <a:endParaRPr lang="en-US" sz="1800" dirty="0"/>
          </a:p>
          <a:p>
            <a:pPr marL="0" indent="0">
              <a:buNone/>
            </a:pPr>
            <a:endParaRPr lang="en-US" sz="1800" dirty="0"/>
          </a:p>
        </p:txBody>
      </p:sp>
      <p:sp>
        <p:nvSpPr>
          <p:cNvPr id="4" name="Content Placeholder 3">
            <a:extLst>
              <a:ext uri="{FF2B5EF4-FFF2-40B4-BE49-F238E27FC236}">
                <a16:creationId xmlns="" xmlns:a16="http://schemas.microsoft.com/office/drawing/2014/main" id="{3989476A-107C-4015-8A7B-C75356226AB2}"/>
              </a:ext>
            </a:extLst>
          </p:cNvPr>
          <p:cNvSpPr>
            <a:spLocks noGrp="1"/>
          </p:cNvSpPr>
          <p:nvPr>
            <p:ph sz="half" idx="2"/>
          </p:nvPr>
        </p:nvSpPr>
        <p:spPr>
          <a:xfrm>
            <a:off x="5408612" y="1673352"/>
            <a:ext cx="6170772" cy="4718304"/>
          </a:xfrm>
        </p:spPr>
        <p:txBody>
          <a:bodyPr/>
          <a:lstStyle/>
          <a:p>
            <a:pPr marL="0" indent="0">
              <a:buNone/>
            </a:pPr>
            <a:endParaRPr lang="en-US" sz="1600" dirty="0"/>
          </a:p>
          <a:p>
            <a:r>
              <a:rPr lang="en-US" sz="1600" dirty="0"/>
              <a:t>Your Counselor:</a:t>
            </a:r>
          </a:p>
          <a:p>
            <a:pPr marL="0" indent="0">
              <a:buNone/>
            </a:pPr>
            <a:r>
              <a:rPr lang="en-US" sz="1600" dirty="0"/>
              <a:t>	A-Cas			Mrs. Grover</a:t>
            </a:r>
          </a:p>
          <a:p>
            <a:pPr marL="0" indent="0">
              <a:buNone/>
            </a:pPr>
            <a:r>
              <a:rPr lang="en-US" sz="1600" dirty="0"/>
              <a:t>	Cat-Gao			Mr. Godinez</a:t>
            </a:r>
          </a:p>
          <a:p>
            <a:pPr marL="0" indent="0">
              <a:buNone/>
            </a:pPr>
            <a:r>
              <a:rPr lang="en-US" sz="1600" dirty="0"/>
              <a:t>	Gap-Key			Mrs. Finney</a:t>
            </a:r>
          </a:p>
          <a:p>
            <a:pPr marL="0" indent="0">
              <a:buNone/>
            </a:pPr>
            <a:r>
              <a:rPr lang="en-US" sz="1600" dirty="0"/>
              <a:t>	</a:t>
            </a:r>
            <a:r>
              <a:rPr lang="en-US" sz="1600" dirty="0" err="1"/>
              <a:t>Kez-Moq</a:t>
            </a:r>
            <a:r>
              <a:rPr lang="en-US" sz="1600" dirty="0"/>
              <a:t>			Ms. Jaime</a:t>
            </a:r>
          </a:p>
          <a:p>
            <a:pPr marL="0" indent="0">
              <a:buNone/>
            </a:pPr>
            <a:r>
              <a:rPr lang="en-US" sz="1600" dirty="0"/>
              <a:t>	</a:t>
            </a:r>
            <a:r>
              <a:rPr lang="en-US" sz="1600" dirty="0" err="1"/>
              <a:t>Mor</a:t>
            </a:r>
            <a:r>
              <a:rPr lang="en-US" sz="1600" dirty="0"/>
              <a:t>-Rea			Ms. </a:t>
            </a:r>
            <a:r>
              <a:rPr lang="en-US" sz="1600" dirty="0" err="1"/>
              <a:t>Creeden</a:t>
            </a:r>
            <a:endParaRPr lang="en-US" sz="1600" dirty="0"/>
          </a:p>
          <a:p>
            <a:pPr marL="0" indent="0">
              <a:buNone/>
            </a:pPr>
            <a:r>
              <a:rPr lang="en-US" sz="1600" dirty="0"/>
              <a:t>	Reb-Too			Mrs. Thompson</a:t>
            </a:r>
          </a:p>
          <a:p>
            <a:pPr marL="0" indent="0">
              <a:buNone/>
            </a:pPr>
            <a:r>
              <a:rPr lang="en-US" sz="1600" dirty="0"/>
              <a:t>	Top-Z &amp; Puente		Mr. Gomez</a:t>
            </a:r>
          </a:p>
          <a:p>
            <a:pPr marL="0" indent="0">
              <a:buNone/>
            </a:pPr>
            <a:r>
              <a:rPr lang="en-US" sz="1600" dirty="0"/>
              <a:t>	Intervention		Ms. </a:t>
            </a:r>
            <a:r>
              <a:rPr lang="en-US" sz="1600" dirty="0" err="1"/>
              <a:t>Grothem</a:t>
            </a:r>
            <a:endParaRPr lang="en-US" sz="1600" dirty="0"/>
          </a:p>
          <a:p>
            <a:pPr marL="0" indent="0">
              <a:buNone/>
            </a:pPr>
            <a:endParaRPr lang="en-US" sz="1600" dirty="0"/>
          </a:p>
        </p:txBody>
      </p:sp>
    </p:spTree>
    <p:extLst>
      <p:ext uri="{BB962C8B-B14F-4D97-AF65-F5344CB8AC3E}">
        <p14:creationId xmlns:p14="http://schemas.microsoft.com/office/powerpoint/2010/main" val="1767912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36812" y="381000"/>
            <a:ext cx="7391399" cy="64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503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800" b="1" dirty="0">
                <a:solidFill>
                  <a:srgbClr val="FF0000"/>
                </a:solidFill>
                <a:effectLst>
                  <a:outerShdw blurRad="38100" dist="38100" dir="2700000" algn="tl">
                    <a:srgbClr val="000000">
                      <a:alpha val="43137"/>
                    </a:srgbClr>
                  </a:outerShdw>
                </a:effectLst>
              </a:rPr>
              <a:t>What Does Bullying Mean?</a:t>
            </a:r>
          </a:p>
        </p:txBody>
      </p:sp>
      <p:sp>
        <p:nvSpPr>
          <p:cNvPr id="18435" name="Content Placeholder 2"/>
          <p:cNvSpPr>
            <a:spLocks noGrp="1"/>
          </p:cNvSpPr>
          <p:nvPr>
            <p:ph idx="1"/>
          </p:nvPr>
        </p:nvSpPr>
        <p:spPr/>
        <p:txBody>
          <a:bodyPr rtlCol="0">
            <a:normAutofit/>
          </a:bodyPr>
          <a:lstStyle/>
          <a:p>
            <a:pPr marL="0" indent="0" eaLnBrk="1" fontAlgn="auto" hangingPunct="1">
              <a:spcAft>
                <a:spcPts val="0"/>
              </a:spcAft>
              <a:buNone/>
              <a:defRPr/>
            </a:pPr>
            <a:r>
              <a:rPr lang="en-US" sz="3600" dirty="0"/>
              <a:t>Bullying is </a:t>
            </a:r>
            <a:r>
              <a:rPr lang="en-US" sz="3600" b="1" dirty="0">
                <a:solidFill>
                  <a:schemeClr val="tx1">
                    <a:lumMod val="95000"/>
                    <a:lumOff val="5000"/>
                  </a:schemeClr>
                </a:solidFill>
                <a:effectLst>
                  <a:outerShdw blurRad="38100" dist="38100" dir="2700000" algn="tl">
                    <a:srgbClr val="000000">
                      <a:alpha val="43137"/>
                    </a:srgbClr>
                  </a:outerShdw>
                </a:effectLst>
              </a:rPr>
              <a:t>deliberate</a:t>
            </a:r>
            <a:r>
              <a:rPr lang="en-US" sz="3600" dirty="0">
                <a:solidFill>
                  <a:schemeClr val="tx1">
                    <a:lumMod val="95000"/>
                    <a:lumOff val="5000"/>
                  </a:schemeClr>
                </a:solidFill>
              </a:rPr>
              <a:t> </a:t>
            </a:r>
            <a:r>
              <a:rPr lang="en-US" sz="3600" dirty="0"/>
              <a:t>and hurtful behavior meant to belittle, frighten, hurt, or exclude someone.  </a:t>
            </a:r>
          </a:p>
          <a:p>
            <a:pPr marL="0" indent="0" eaLnBrk="1" fontAlgn="auto" hangingPunct="1">
              <a:spcAft>
                <a:spcPts val="0"/>
              </a:spcAft>
              <a:buNone/>
              <a:defRPr/>
            </a:pPr>
            <a:r>
              <a:rPr lang="en-US" sz="3600" dirty="0"/>
              <a:t>Bullying usually does not happen just once. It continues </a:t>
            </a:r>
            <a:r>
              <a:rPr lang="en-US" sz="3600" b="1" dirty="0">
                <a:solidFill>
                  <a:schemeClr val="tx1">
                    <a:lumMod val="95000"/>
                    <a:lumOff val="5000"/>
                  </a:schemeClr>
                </a:solidFill>
                <a:effectLst>
                  <a:outerShdw blurRad="38100" dist="38100" dir="2700000" algn="tl">
                    <a:srgbClr val="000000">
                      <a:alpha val="43137"/>
                    </a:srgbClr>
                  </a:outerShdw>
                </a:effectLst>
              </a:rPr>
              <a:t>over and over.</a:t>
            </a:r>
          </a:p>
        </p:txBody>
      </p:sp>
      <p:pic>
        <p:nvPicPr>
          <p:cNvPr id="10253" name="Picture 13" descr="http://www.blackcelebritygiving.com/wp-content/uploads/2013/01/bully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2" y="4038600"/>
            <a:ext cx="2971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3858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800" b="1" dirty="0" smtClean="0">
                <a:solidFill>
                  <a:srgbClr val="FF0000"/>
                </a:solidFill>
                <a:effectLst>
                  <a:outerShdw blurRad="38100" dist="38100" dir="2700000" algn="tl">
                    <a:srgbClr val="000000">
                      <a:alpha val="43137"/>
                    </a:srgbClr>
                  </a:outerShdw>
                </a:effectLst>
              </a:rPr>
              <a:t>Conflicts </a:t>
            </a:r>
            <a:r>
              <a:rPr lang="en-US" sz="4800" b="1" dirty="0">
                <a:solidFill>
                  <a:srgbClr val="FF0000"/>
                </a:solidFill>
                <a:effectLst>
                  <a:outerShdw blurRad="38100" dist="38100" dir="2700000" algn="tl">
                    <a:srgbClr val="000000">
                      <a:alpha val="43137"/>
                    </a:srgbClr>
                  </a:outerShdw>
                </a:effectLst>
              </a:rPr>
              <a:t>vs Bullying</a:t>
            </a:r>
          </a:p>
        </p:txBody>
      </p:sp>
      <p:sp>
        <p:nvSpPr>
          <p:cNvPr id="90115" name="Rectangle 3"/>
          <p:cNvSpPr>
            <a:spLocks noGrp="1" noRot="1" noChangeArrowheads="1"/>
          </p:cNvSpPr>
          <p:nvPr>
            <p:ph sz="half" idx="1"/>
          </p:nvPr>
        </p:nvSpPr>
        <p:spPr/>
        <p:txBody>
          <a:bodyPr rtlCol="0">
            <a:normAutofit/>
          </a:bodyPr>
          <a:lstStyle/>
          <a:p>
            <a:pPr marL="365760" indent="-256032" eaLnBrk="1" fontAlgn="auto" hangingPunct="1">
              <a:spcAft>
                <a:spcPts val="0"/>
              </a:spcAft>
              <a:buNone/>
              <a:defRPr/>
            </a:pPr>
            <a:r>
              <a:rPr lang="en-US" sz="3200" b="1" u="sng" dirty="0" smtClean="0">
                <a:solidFill>
                  <a:schemeClr val="accent1"/>
                </a:solidFill>
                <a:effectLst>
                  <a:outerShdw blurRad="38100" dist="38100" dir="2700000" algn="tl">
                    <a:srgbClr val="000000">
                      <a:alpha val="43137"/>
                    </a:srgbClr>
                  </a:outerShdw>
                </a:effectLst>
              </a:rPr>
              <a:t>Conflict</a:t>
            </a:r>
            <a:endParaRPr lang="en-US" sz="3200" b="1" u="sng" dirty="0">
              <a:solidFill>
                <a:schemeClr val="accent1"/>
              </a:solidFill>
              <a:effectLst>
                <a:outerShdw blurRad="38100" dist="38100" dir="2700000" algn="tl">
                  <a:srgbClr val="000000">
                    <a:alpha val="43137"/>
                  </a:srgbClr>
                </a:outerShdw>
              </a:effectLst>
            </a:endParaRPr>
          </a:p>
          <a:p>
            <a:pPr marL="365760" indent="-256032" eaLnBrk="1" fontAlgn="auto" hangingPunct="1">
              <a:spcAft>
                <a:spcPts val="0"/>
              </a:spcAft>
              <a:buFont typeface="Wingdings 3"/>
              <a:buChar char=""/>
              <a:defRPr/>
            </a:pPr>
            <a:r>
              <a:rPr lang="en-US" sz="2400" dirty="0">
                <a:cs typeface="Arial" pitchFamily="34" charset="0"/>
              </a:rPr>
              <a:t>A physical fight</a:t>
            </a:r>
          </a:p>
          <a:p>
            <a:pPr marL="365760" indent="-256032" eaLnBrk="1" fontAlgn="auto" hangingPunct="1">
              <a:spcAft>
                <a:spcPts val="0"/>
              </a:spcAft>
              <a:buFont typeface="Wingdings 3"/>
              <a:buChar char=""/>
              <a:defRPr/>
            </a:pPr>
            <a:r>
              <a:rPr lang="en-US" sz="2400" dirty="0">
                <a:cs typeface="Arial" pitchFamily="34" charset="0"/>
              </a:rPr>
              <a:t>An argument </a:t>
            </a:r>
          </a:p>
          <a:p>
            <a:pPr marL="365760" indent="-256032" eaLnBrk="1" fontAlgn="auto" hangingPunct="1">
              <a:spcAft>
                <a:spcPts val="0"/>
              </a:spcAft>
              <a:buFont typeface="Wingdings 3"/>
              <a:buChar char=""/>
              <a:defRPr/>
            </a:pPr>
            <a:r>
              <a:rPr lang="en-US" sz="2400" dirty="0">
                <a:cs typeface="Arial" pitchFamily="34" charset="0"/>
              </a:rPr>
              <a:t>One threatening text </a:t>
            </a:r>
          </a:p>
          <a:p>
            <a:pPr marL="365760" indent="-256032" eaLnBrk="1" fontAlgn="auto" hangingPunct="1">
              <a:spcAft>
                <a:spcPts val="0"/>
              </a:spcAft>
              <a:buFont typeface="Wingdings 3"/>
              <a:buChar char=""/>
              <a:defRPr/>
            </a:pPr>
            <a:r>
              <a:rPr lang="en-US" sz="2400" dirty="0">
                <a:cs typeface="Arial" pitchFamily="34" charset="0"/>
              </a:rPr>
              <a:t>One time occurrence	</a:t>
            </a:r>
          </a:p>
          <a:p>
            <a:pPr marL="365760" indent="-256032" eaLnBrk="1" fontAlgn="auto" hangingPunct="1">
              <a:spcAft>
                <a:spcPts val="0"/>
              </a:spcAft>
              <a:buFont typeface="Wingdings 3"/>
              <a:buChar char=""/>
              <a:defRPr/>
            </a:pPr>
            <a:endParaRPr lang="en-US" sz="2400" dirty="0"/>
          </a:p>
        </p:txBody>
      </p:sp>
      <p:sp>
        <p:nvSpPr>
          <p:cNvPr id="90116" name="Rectangle 4"/>
          <p:cNvSpPr>
            <a:spLocks noGrp="1" noRot="1" noChangeArrowheads="1"/>
          </p:cNvSpPr>
          <p:nvPr>
            <p:ph sz="half" idx="2"/>
          </p:nvPr>
        </p:nvSpPr>
        <p:spPr/>
        <p:txBody>
          <a:bodyPr rtlCol="0">
            <a:normAutofit/>
          </a:bodyPr>
          <a:lstStyle/>
          <a:p>
            <a:pPr marL="365760" indent="-256032" eaLnBrk="1" fontAlgn="auto" hangingPunct="1">
              <a:spcAft>
                <a:spcPts val="0"/>
              </a:spcAft>
              <a:buNone/>
              <a:defRPr/>
            </a:pPr>
            <a:r>
              <a:rPr lang="en-US" sz="3200" b="1" u="sng" dirty="0">
                <a:solidFill>
                  <a:schemeClr val="accent1"/>
                </a:solidFill>
                <a:effectLst>
                  <a:outerShdw blurRad="38100" dist="38100" dir="2700000" algn="tl">
                    <a:srgbClr val="000000">
                      <a:alpha val="43137"/>
                    </a:srgbClr>
                  </a:outerShdw>
                </a:effectLst>
              </a:rPr>
              <a:t>Bullying</a:t>
            </a:r>
          </a:p>
          <a:p>
            <a:pPr marL="365760" indent="-256032" eaLnBrk="1" fontAlgn="auto" hangingPunct="1">
              <a:spcAft>
                <a:spcPts val="0"/>
              </a:spcAft>
              <a:buFont typeface="Wingdings 3"/>
              <a:buChar char=""/>
              <a:defRPr/>
            </a:pPr>
            <a:r>
              <a:rPr lang="en-US" sz="2400" dirty="0"/>
              <a:t>Recurring physical violence</a:t>
            </a:r>
          </a:p>
          <a:p>
            <a:pPr marL="365760" indent="-256032" eaLnBrk="1" fontAlgn="auto" hangingPunct="1">
              <a:spcAft>
                <a:spcPts val="0"/>
              </a:spcAft>
              <a:buFont typeface="Wingdings 3"/>
              <a:buChar char=""/>
              <a:defRPr/>
            </a:pPr>
            <a:r>
              <a:rPr lang="en-US" sz="2400" dirty="0"/>
              <a:t>Repeated negative comments</a:t>
            </a:r>
          </a:p>
          <a:p>
            <a:pPr marL="365760" indent="-256032" eaLnBrk="1" fontAlgn="auto" hangingPunct="1">
              <a:spcAft>
                <a:spcPts val="0"/>
              </a:spcAft>
              <a:buFont typeface="Wingdings 3"/>
              <a:buChar char=""/>
              <a:defRPr/>
            </a:pPr>
            <a:r>
              <a:rPr lang="en-US" sz="2400" dirty="0"/>
              <a:t>Sending multiple threating texts</a:t>
            </a:r>
          </a:p>
          <a:p>
            <a:pPr marL="365760" indent="-256032" eaLnBrk="1" fontAlgn="auto" hangingPunct="1">
              <a:spcAft>
                <a:spcPts val="0"/>
              </a:spcAft>
              <a:buFont typeface="Wingdings 3"/>
              <a:buChar char=""/>
              <a:defRPr/>
            </a:pPr>
            <a:r>
              <a:rPr lang="en-US" sz="2400" dirty="0"/>
              <a:t>Repeated over time- Bullying is a pattern</a:t>
            </a:r>
          </a:p>
        </p:txBody>
      </p:sp>
    </p:spTree>
    <p:extLst>
      <p:ext uri="{BB962C8B-B14F-4D97-AF65-F5344CB8AC3E}">
        <p14:creationId xmlns:p14="http://schemas.microsoft.com/office/powerpoint/2010/main" val="26247718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827212" y="349509"/>
            <a:ext cx="8385175" cy="1431925"/>
          </a:xfrm>
        </p:spPr>
        <p:txBody>
          <a:bodyPr anchor="t">
            <a:no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Bullying is Violence</a:t>
            </a:r>
          </a:p>
        </p:txBody>
      </p:sp>
      <p:sp>
        <p:nvSpPr>
          <p:cNvPr id="8" name="Content Placeholder 2">
            <a:extLst>
              <a:ext uri="{FF2B5EF4-FFF2-40B4-BE49-F238E27FC236}">
                <a16:creationId xmlns="" xmlns:a16="http://schemas.microsoft.com/office/drawing/2014/main" id="{F56FFFD7-950F-4C94-A604-8C607D8BAD11}"/>
              </a:ext>
            </a:extLst>
          </p:cNvPr>
          <p:cNvSpPr txBox="1">
            <a:spLocks/>
          </p:cNvSpPr>
          <p:nvPr/>
        </p:nvSpPr>
        <p:spPr>
          <a:xfrm>
            <a:off x="2058113" y="2223796"/>
            <a:ext cx="7923371" cy="762000"/>
          </a:xfrm>
          <a:prstGeom prst="rect">
            <a:avLst/>
          </a:prstGeom>
        </p:spPr>
        <p:txBody>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eaLnBrk="1" hangingPunct="1"/>
            <a:r>
              <a:rPr lang="en-US" altLang="en-US" dirty="0"/>
              <a:t>Any unkind word, sign or act that hurts a person’s body, feelings or possessions.</a:t>
            </a:r>
          </a:p>
          <a:p>
            <a:endParaRPr lang="en-US" altLang="en-US" dirty="0"/>
          </a:p>
          <a:p>
            <a:r>
              <a:rPr lang="en-US" altLang="en-US" dirty="0"/>
              <a:t>Verbal</a:t>
            </a:r>
          </a:p>
          <a:p>
            <a:r>
              <a:rPr lang="en-US" altLang="en-US" dirty="0"/>
              <a:t>Visual</a:t>
            </a:r>
          </a:p>
          <a:p>
            <a:r>
              <a:rPr lang="en-US" altLang="en-US" dirty="0"/>
              <a:t>Social</a:t>
            </a:r>
          </a:p>
          <a:p>
            <a:r>
              <a:rPr lang="en-US" altLang="en-US" dirty="0"/>
              <a:t>Physical</a:t>
            </a:r>
          </a:p>
          <a:p>
            <a:r>
              <a:rPr lang="en-US" altLang="en-US" dirty="0"/>
              <a:t>Property</a:t>
            </a:r>
          </a:p>
          <a:p>
            <a:r>
              <a:rPr lang="en-US" altLang="en-US" dirty="0"/>
              <a:t>Cyber</a:t>
            </a:r>
          </a:p>
          <a:p>
            <a:pPr eaLnBrk="1" hangingPunct="1"/>
            <a:endParaRPr lang="en-US" altLang="en-US" dirty="0"/>
          </a:p>
          <a:p>
            <a:pPr eaLnBrk="1" hangingPunct="1">
              <a:buFont typeface="Wingdings" panose="05000000000000000000" pitchFamily="2" charset="2"/>
              <a:buNone/>
            </a:pPr>
            <a:r>
              <a:rPr lang="en-US" altLang="en-US" dirty="0"/>
              <a:t>                                                    </a:t>
            </a:r>
          </a:p>
        </p:txBody>
      </p:sp>
      <p:pic>
        <p:nvPicPr>
          <p:cNvPr id="9" name="Picture 2" descr="C:\Documents and Settings\aschneider\Local Settings\Temporary Internet Files\Content.IE5\QJ4OH8SJ\MCj04406740000[1].png">
            <a:extLst>
              <a:ext uri="{FF2B5EF4-FFF2-40B4-BE49-F238E27FC236}">
                <a16:creationId xmlns="" xmlns:a16="http://schemas.microsoft.com/office/drawing/2014/main" id="{ED05E08A-E894-4D64-ACE0-3FE9E2A8D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3488936"/>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nts and Settings\aschneider\Local Settings\Temporary Internet Files\Content.IE5\WNQD5MKP\MCj04406790000[1].png">
            <a:extLst>
              <a:ext uri="{FF2B5EF4-FFF2-40B4-BE49-F238E27FC236}">
                <a16:creationId xmlns="" xmlns:a16="http://schemas.microsoft.com/office/drawing/2014/main" id="{F88C017C-26BD-4331-A51F-A6D36EFF0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787" y="3488936"/>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 xmlns:a16="http://schemas.microsoft.com/office/drawing/2014/main" id="{3BBF1F30-477C-4A07-BFB0-ED689E184F84}"/>
              </a:ext>
            </a:extLst>
          </p:cNvPr>
          <p:cNvSpPr txBox="1">
            <a:spLocks/>
          </p:cNvSpPr>
          <p:nvPr/>
        </p:nvSpPr>
        <p:spPr>
          <a:xfrm>
            <a:off x="609441" y="1795430"/>
            <a:ext cx="3046571" cy="414370"/>
          </a:xfrm>
          <a:prstGeom prst="rect">
            <a:avLst/>
          </a:prstGeom>
        </p:spPr>
        <p:txBody>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fontAlgn="auto" hangingPunct="1">
              <a:spcAft>
                <a:spcPts val="0"/>
              </a:spcAft>
              <a:defRPr/>
            </a:pPr>
            <a:r>
              <a:rPr lang="en-US" sz="2400" dirty="0">
                <a:solidFill>
                  <a:schemeClr val="tx2">
                    <a:satMod val="200000"/>
                  </a:schemeClr>
                </a:solidFill>
                <a:latin typeface="+mn-lt"/>
              </a:rPr>
              <a:t>Violence Is Defined As:</a:t>
            </a:r>
          </a:p>
        </p:txBody>
      </p:sp>
      <p:sp>
        <p:nvSpPr>
          <p:cNvPr id="12" name="Title 1">
            <a:extLst>
              <a:ext uri="{FF2B5EF4-FFF2-40B4-BE49-F238E27FC236}">
                <a16:creationId xmlns="" xmlns:a16="http://schemas.microsoft.com/office/drawing/2014/main" id="{4038CDB8-76C5-4D70-AF3F-4BDDCE3586A4}"/>
              </a:ext>
            </a:extLst>
          </p:cNvPr>
          <p:cNvSpPr txBox="1">
            <a:spLocks/>
          </p:cNvSpPr>
          <p:nvPr/>
        </p:nvSpPr>
        <p:spPr>
          <a:xfrm>
            <a:off x="609441" y="3074566"/>
            <a:ext cx="3503772" cy="414370"/>
          </a:xfrm>
          <a:prstGeom prst="rect">
            <a:avLst/>
          </a:prstGeom>
        </p:spPr>
        <p:txBody>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fontAlgn="auto" hangingPunct="1">
              <a:spcAft>
                <a:spcPts val="0"/>
              </a:spcAft>
              <a:defRPr/>
            </a:pPr>
            <a:r>
              <a:rPr lang="en-US" sz="2400" dirty="0">
                <a:solidFill>
                  <a:schemeClr val="tx2">
                    <a:satMod val="200000"/>
                  </a:schemeClr>
                </a:solidFill>
                <a:latin typeface="+mn-lt"/>
              </a:rPr>
              <a:t>Types of Bullying Violence:</a:t>
            </a:r>
          </a:p>
        </p:txBody>
      </p:sp>
    </p:spTree>
    <p:extLst>
      <p:ext uri="{BB962C8B-B14F-4D97-AF65-F5344CB8AC3E}">
        <p14:creationId xmlns:p14="http://schemas.microsoft.com/office/powerpoint/2010/main" val="140322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VERBAL VIOLENCE</a:t>
            </a:r>
          </a:p>
        </p:txBody>
      </p:sp>
      <p:sp>
        <p:nvSpPr>
          <p:cNvPr id="12291" name="Content Placeholder 2"/>
          <p:cNvSpPr>
            <a:spLocks noGrp="1"/>
          </p:cNvSpPr>
          <p:nvPr>
            <p:ph sz="half" idx="1"/>
          </p:nvPr>
        </p:nvSpPr>
        <p:spPr/>
        <p:txBody>
          <a:bodyPr/>
          <a:lstStyle/>
          <a:p>
            <a:pPr eaLnBrk="1" hangingPunct="1"/>
            <a:r>
              <a:rPr lang="en-US" altLang="en-US" sz="2400" dirty="0"/>
              <a:t>calling names,</a:t>
            </a:r>
          </a:p>
          <a:p>
            <a:pPr eaLnBrk="1" hangingPunct="1"/>
            <a:r>
              <a:rPr lang="en-US" altLang="en-US" sz="2400" dirty="0"/>
              <a:t>threatening comments,</a:t>
            </a:r>
          </a:p>
          <a:p>
            <a:pPr eaLnBrk="1" hangingPunct="1"/>
            <a:r>
              <a:rPr lang="en-US" altLang="en-US" sz="2400" dirty="0"/>
              <a:t>spreading rumors,</a:t>
            </a:r>
          </a:p>
          <a:p>
            <a:pPr eaLnBrk="1" hangingPunct="1"/>
            <a:r>
              <a:rPr lang="en-US" altLang="en-US" sz="2400" dirty="0"/>
              <a:t>spreading gossip,</a:t>
            </a:r>
          </a:p>
          <a:p>
            <a:pPr eaLnBrk="1" hangingPunct="1"/>
            <a:r>
              <a:rPr lang="en-US" altLang="en-US" sz="2400" dirty="0"/>
              <a:t>sexual harassment,</a:t>
            </a:r>
          </a:p>
          <a:p>
            <a:pPr eaLnBrk="1" hangingPunct="1"/>
            <a:r>
              <a:rPr lang="en-US" altLang="en-US" sz="2400" dirty="0"/>
              <a:t>ridicule, </a:t>
            </a:r>
          </a:p>
          <a:p>
            <a:pPr eaLnBrk="1" hangingPunct="1"/>
            <a:r>
              <a:rPr lang="en-US" altLang="en-US" sz="2400" dirty="0"/>
              <a:t>lying to get someone in trouble, </a:t>
            </a:r>
          </a:p>
          <a:p>
            <a:pPr eaLnBrk="1" hangingPunct="1"/>
            <a:r>
              <a:rPr lang="en-US" altLang="en-US" sz="2400" dirty="0"/>
              <a:t>taunting and/or abusive language.</a:t>
            </a:r>
          </a:p>
        </p:txBody>
      </p:sp>
      <p:pic>
        <p:nvPicPr>
          <p:cNvPr id="12292" name="Content Placeholder 4" descr="yelling-2.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9023" y="1673225"/>
            <a:ext cx="3157191" cy="4718050"/>
          </a:xfrm>
        </p:spPr>
      </p:pic>
    </p:spTree>
    <p:extLst>
      <p:ext uri="{BB962C8B-B14F-4D97-AF65-F5344CB8AC3E}">
        <p14:creationId xmlns:p14="http://schemas.microsoft.com/office/powerpoint/2010/main" val="18056839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VISUAL VIOLENCE</a:t>
            </a:r>
          </a:p>
        </p:txBody>
      </p:sp>
      <p:sp>
        <p:nvSpPr>
          <p:cNvPr id="13315" name="Content Placeholder 2"/>
          <p:cNvSpPr>
            <a:spLocks noGrp="1"/>
          </p:cNvSpPr>
          <p:nvPr>
            <p:ph sz="half" idx="1"/>
          </p:nvPr>
        </p:nvSpPr>
        <p:spPr/>
        <p:txBody>
          <a:bodyPr/>
          <a:lstStyle/>
          <a:p>
            <a:pPr eaLnBrk="1" hangingPunct="1"/>
            <a:r>
              <a:rPr lang="en-US" altLang="en-US" sz="2400" dirty="0"/>
              <a:t>drawing degrading pictures, </a:t>
            </a:r>
          </a:p>
          <a:p>
            <a:pPr eaLnBrk="1" hangingPunct="1"/>
            <a:r>
              <a:rPr lang="en-US" altLang="en-US" sz="2400" dirty="0"/>
              <a:t>fake punches, </a:t>
            </a:r>
          </a:p>
          <a:p>
            <a:pPr eaLnBrk="1" hangingPunct="1"/>
            <a:r>
              <a:rPr lang="en-US" altLang="en-US" sz="2400" dirty="0"/>
              <a:t>glaring, </a:t>
            </a:r>
          </a:p>
          <a:p>
            <a:pPr eaLnBrk="1" hangingPunct="1"/>
            <a:r>
              <a:rPr lang="en-US" altLang="en-US" sz="2400" dirty="0"/>
              <a:t>smirking, </a:t>
            </a:r>
          </a:p>
          <a:p>
            <a:pPr eaLnBrk="1" hangingPunct="1"/>
            <a:r>
              <a:rPr lang="en-US" altLang="en-US" sz="2400" dirty="0"/>
              <a:t>throwing shade</a:t>
            </a:r>
          </a:p>
          <a:p>
            <a:pPr eaLnBrk="1" hangingPunct="1"/>
            <a:r>
              <a:rPr lang="en-US" altLang="en-US" sz="2400" dirty="0"/>
              <a:t>and stalking.</a:t>
            </a:r>
          </a:p>
          <a:p>
            <a:pPr eaLnBrk="1" hangingPunct="1">
              <a:buFont typeface="Wingdings" panose="05000000000000000000" pitchFamily="2" charset="2"/>
              <a:buNone/>
            </a:pPr>
            <a:endParaRPr lang="en-US" altLang="en-US" sz="2400" dirty="0"/>
          </a:p>
          <a:p>
            <a:pPr eaLnBrk="1" hangingPunct="1">
              <a:buFont typeface="Wingdings" panose="05000000000000000000" pitchFamily="2" charset="2"/>
              <a:buNone/>
            </a:pPr>
            <a:endParaRPr lang="en-US" altLang="en-US" dirty="0"/>
          </a:p>
        </p:txBody>
      </p:sp>
      <p:sp>
        <p:nvSpPr>
          <p:cNvPr id="8" name="Content Placeholder 7">
            <a:extLst>
              <a:ext uri="{FF2B5EF4-FFF2-40B4-BE49-F238E27FC236}">
                <a16:creationId xmlns="" xmlns:a16="http://schemas.microsoft.com/office/drawing/2014/main" id="{BDF3B999-19CF-4F46-A90D-E3D4E3988134}"/>
              </a:ext>
            </a:extLst>
          </p:cNvPr>
          <p:cNvSpPr>
            <a:spLocks noGrp="1"/>
          </p:cNvSpPr>
          <p:nvPr>
            <p:ph sz="half" idx="2"/>
          </p:nvPr>
        </p:nvSpPr>
        <p:spPr/>
        <p:txBody>
          <a:bodyPr/>
          <a:lstStyle/>
          <a:p>
            <a:endParaRPr lang="en-US"/>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bwMode="auto">
          <a:xfrm>
            <a:off x="8532812" y="4368733"/>
            <a:ext cx="3046572" cy="202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8017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b="1" dirty="0">
                <a:solidFill>
                  <a:srgbClr val="FF0000"/>
                </a:solidFill>
                <a:effectLst>
                  <a:outerShdw blurRad="38100" dist="38100" dir="2700000" algn="tl">
                    <a:srgbClr val="000000">
                      <a:alpha val="43137"/>
                    </a:srgbClr>
                  </a:outerShdw>
                </a:effectLst>
              </a:rPr>
              <a:t>SOCIAL VIOLENCE</a:t>
            </a:r>
          </a:p>
        </p:txBody>
      </p:sp>
      <p:sp>
        <p:nvSpPr>
          <p:cNvPr id="14339" name="Content Placeholder 2"/>
          <p:cNvSpPr>
            <a:spLocks noGrp="1"/>
          </p:cNvSpPr>
          <p:nvPr>
            <p:ph sz="half" idx="1"/>
          </p:nvPr>
        </p:nvSpPr>
        <p:spPr/>
        <p:txBody>
          <a:bodyPr/>
          <a:lstStyle/>
          <a:p>
            <a:pPr eaLnBrk="1" hangingPunct="1"/>
            <a:r>
              <a:rPr lang="en-US" altLang="en-US" sz="2400" dirty="0"/>
              <a:t>ignoring or excluding someone,</a:t>
            </a:r>
          </a:p>
          <a:p>
            <a:pPr eaLnBrk="1" hangingPunct="1"/>
            <a:r>
              <a:rPr lang="en-US" altLang="en-US" sz="2400" dirty="0"/>
              <a:t>betraying trust, </a:t>
            </a:r>
          </a:p>
          <a:p>
            <a:pPr eaLnBrk="1" hangingPunct="1"/>
            <a:r>
              <a:rPr lang="en-US" altLang="en-US" sz="2400" dirty="0"/>
              <a:t>encouraging others to dislike the person, </a:t>
            </a:r>
          </a:p>
          <a:p>
            <a:pPr eaLnBrk="1" hangingPunct="1"/>
            <a:r>
              <a:rPr lang="en-US" altLang="en-US" sz="2400" dirty="0"/>
              <a:t>sabotaging a friendship.</a:t>
            </a:r>
          </a:p>
        </p:txBody>
      </p:sp>
      <p:pic>
        <p:nvPicPr>
          <p:cNvPr id="14340" name="Content Placeholder 5" descr="Bullying_web.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172" y="2514600"/>
            <a:ext cx="5383212" cy="3576845"/>
          </a:xfrm>
        </p:spPr>
      </p:pic>
    </p:spTree>
    <p:extLst>
      <p:ext uri="{BB962C8B-B14F-4D97-AF65-F5344CB8AC3E}">
        <p14:creationId xmlns:p14="http://schemas.microsoft.com/office/powerpoint/2010/main" val="27397017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eaLnBrk="1" fontAlgn="auto" hangingPunct="1">
              <a:spcAft>
                <a:spcPts val="0"/>
              </a:spcAft>
              <a:defRPr/>
            </a:pPr>
            <a:r>
              <a:rPr lang="en-US" dirty="0"/>
              <a:t>	</a:t>
            </a:r>
            <a:r>
              <a:rPr lang="en-US" sz="4800" b="1" dirty="0">
                <a:solidFill>
                  <a:srgbClr val="FF0000"/>
                </a:solidFill>
                <a:effectLst>
                  <a:outerShdw blurRad="38100" dist="38100" dir="2700000" algn="tl">
                    <a:srgbClr val="000000">
                      <a:alpha val="43137"/>
                    </a:srgbClr>
                  </a:outerShdw>
                </a:effectLst>
              </a:rPr>
              <a:t>PHYSICAL VIOLENCE</a:t>
            </a:r>
          </a:p>
        </p:txBody>
      </p:sp>
      <p:sp>
        <p:nvSpPr>
          <p:cNvPr id="11267" name="Content Placeholder 2"/>
          <p:cNvSpPr>
            <a:spLocks noGrp="1"/>
          </p:cNvSpPr>
          <p:nvPr>
            <p:ph sz="half" idx="1"/>
          </p:nvPr>
        </p:nvSpPr>
        <p:spPr/>
        <p:txBody>
          <a:bodyPr/>
          <a:lstStyle/>
          <a:p>
            <a:pPr eaLnBrk="1" hangingPunct="1"/>
            <a:r>
              <a:rPr lang="en-US" altLang="en-US" sz="2400" dirty="0"/>
              <a:t>hitting, </a:t>
            </a:r>
          </a:p>
          <a:p>
            <a:pPr eaLnBrk="1" hangingPunct="1"/>
            <a:r>
              <a:rPr lang="en-US" altLang="en-US" sz="2400" dirty="0"/>
              <a:t>shoving, </a:t>
            </a:r>
          </a:p>
          <a:p>
            <a:pPr eaLnBrk="1" hangingPunct="1"/>
            <a:r>
              <a:rPr lang="en-US" altLang="en-US" sz="2400" dirty="0"/>
              <a:t>kicking, </a:t>
            </a:r>
          </a:p>
          <a:p>
            <a:pPr eaLnBrk="1" hangingPunct="1"/>
            <a:r>
              <a:rPr lang="en-US" altLang="en-US" sz="2400" dirty="0"/>
              <a:t>poking, </a:t>
            </a:r>
          </a:p>
          <a:p>
            <a:pPr eaLnBrk="1" hangingPunct="1"/>
            <a:r>
              <a:rPr lang="en-US" altLang="en-US" sz="2400" dirty="0"/>
              <a:t>spitting, </a:t>
            </a:r>
          </a:p>
          <a:p>
            <a:pPr eaLnBrk="1" hangingPunct="1"/>
            <a:r>
              <a:rPr lang="en-US" altLang="en-US" sz="2400" dirty="0"/>
              <a:t>grabbing, </a:t>
            </a:r>
          </a:p>
          <a:p>
            <a:pPr eaLnBrk="1" hangingPunct="1"/>
            <a:r>
              <a:rPr lang="en-US" altLang="en-US" sz="2400" dirty="0"/>
              <a:t>blocking the path, </a:t>
            </a:r>
          </a:p>
          <a:p>
            <a:pPr eaLnBrk="1" hangingPunct="1"/>
            <a:r>
              <a:rPr lang="en-US" altLang="en-US" sz="2400" dirty="0"/>
              <a:t>making threats.</a:t>
            </a:r>
          </a:p>
        </p:txBody>
      </p:sp>
      <p:sp>
        <p:nvSpPr>
          <p:cNvPr id="3" name="Content Placeholder 2">
            <a:extLst>
              <a:ext uri="{FF2B5EF4-FFF2-40B4-BE49-F238E27FC236}">
                <a16:creationId xmlns="" xmlns:a16="http://schemas.microsoft.com/office/drawing/2014/main" id="{BAEC6722-5C86-4DD9-A6DB-5AFA209446A7}"/>
              </a:ext>
            </a:extLst>
          </p:cNvPr>
          <p:cNvSpPr>
            <a:spLocks noGrp="1"/>
          </p:cNvSpPr>
          <p:nvPr>
            <p:ph sz="half" idx="2"/>
          </p:nvPr>
        </p:nvSpPr>
        <p:spPr/>
        <p:txBody>
          <a:bodyPr/>
          <a:lstStyle/>
          <a:p>
            <a:endParaRPr lang="en-US" dirty="0"/>
          </a:p>
        </p:txBody>
      </p:sp>
      <p:sp>
        <p:nvSpPr>
          <p:cNvPr id="24581" name="AutoShape 7" descr="Image result for physical bullying"/>
          <p:cNvSpPr>
            <a:spLocks noChangeAspect="1" noChangeArrowheads="1"/>
          </p:cNvSpPr>
          <p:nvPr/>
        </p:nvSpPr>
        <p:spPr bwMode="auto">
          <a:xfrm>
            <a:off x="1677987"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0" fontAlgn="base" hangingPunct="0">
              <a:spcBef>
                <a:spcPct val="0"/>
              </a:spcBef>
              <a:spcAft>
                <a:spcPct val="0"/>
              </a:spcAft>
              <a:buClrTx/>
              <a:buSzTx/>
              <a:buFontTx/>
              <a:buNone/>
            </a:pPr>
            <a:endParaRPr lang="en-US" altLang="en-US" sz="1800">
              <a:solidFill>
                <a:prstClr val="black"/>
              </a:solidFill>
              <a:cs typeface="Arial" panose="020B0604020202020204" pitchFamily="34" charset="0"/>
            </a:endParaRPr>
          </a:p>
        </p:txBody>
      </p:sp>
      <p:pic>
        <p:nvPicPr>
          <p:cNvPr id="266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1689101"/>
            <a:ext cx="3414712" cy="215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AutoShape 10" descr="Image result for physical bullying"/>
          <p:cNvSpPr>
            <a:spLocks noChangeAspect="1" noChangeArrowheads="1"/>
          </p:cNvSpPr>
          <p:nvPr/>
        </p:nvSpPr>
        <p:spPr bwMode="auto">
          <a:xfrm>
            <a:off x="1830387"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0" fontAlgn="base" hangingPunct="0">
              <a:spcBef>
                <a:spcPct val="0"/>
              </a:spcBef>
              <a:spcAft>
                <a:spcPct val="0"/>
              </a:spcAft>
              <a:buClrTx/>
              <a:buSzTx/>
              <a:buFontTx/>
              <a:buNone/>
            </a:pPr>
            <a:endParaRPr lang="en-US" altLang="en-US" sz="1800">
              <a:solidFill>
                <a:prstClr val="black"/>
              </a:solidFill>
              <a:cs typeface="Arial" panose="020B0604020202020204" pitchFamily="34" charset="0"/>
            </a:endParaRPr>
          </a:p>
        </p:txBody>
      </p:sp>
      <p:pic>
        <p:nvPicPr>
          <p:cNvPr id="2663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758" y="4175506"/>
            <a:ext cx="3414712" cy="221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8128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Watercolor presentation (widescreen)</Template>
  <TotalTime>349</TotalTime>
  <Words>1259</Words>
  <Application>Microsoft Office PowerPoint</Application>
  <PresentationFormat>Custom</PresentationFormat>
  <Paragraphs>240</Paragraphs>
  <Slides>24</Slides>
  <Notes>10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Clarity</vt:lpstr>
      <vt:lpstr>1_Clarity</vt:lpstr>
      <vt:lpstr>bullying</vt:lpstr>
      <vt:lpstr>PowerPoint Presentation</vt:lpstr>
      <vt:lpstr>What Does Bullying Mean?</vt:lpstr>
      <vt:lpstr>Conflicts vs Bullying</vt:lpstr>
      <vt:lpstr>Bullying is Violence</vt:lpstr>
      <vt:lpstr>VERBAL VIOLENCE</vt:lpstr>
      <vt:lpstr>VISUAL VIOLENCE</vt:lpstr>
      <vt:lpstr>SOCIAL VIOLENCE</vt:lpstr>
      <vt:lpstr> PHYSICAL VIOLENCE</vt:lpstr>
      <vt:lpstr>PROPERTY VIOLENCE</vt:lpstr>
      <vt:lpstr>CYBER VIOLENCE</vt:lpstr>
      <vt:lpstr>BULLYING AS A HATE CRIME</vt:lpstr>
      <vt:lpstr>RESPECT</vt:lpstr>
      <vt:lpstr>Board Policy 5208 on Bullying</vt:lpstr>
      <vt:lpstr>Board Policy on Cyberbullying</vt:lpstr>
      <vt:lpstr>     Board Policy on Bullying </vt:lpstr>
      <vt:lpstr>Statistics</vt:lpstr>
      <vt:lpstr>SEXUAL HARASSMENT</vt:lpstr>
      <vt:lpstr>Sexual Harassment</vt:lpstr>
      <vt:lpstr>If you are Sexually Harassed:</vt:lpstr>
      <vt:lpstr>IF YOU’RE BULLIED</vt:lpstr>
      <vt:lpstr>IF YOU SEE BULLYING</vt:lpstr>
      <vt:lpstr>PEOPLE ON CAMPUS WHO CAN HELP</vt:lpstr>
      <vt:lpstr>PowerPoint Presentation</vt:lpstr>
    </vt:vector>
  </TitlesOfParts>
  <Company>CNUSD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and Don’ts in High School</dc:title>
  <dc:creator>Mary Grothem</dc:creator>
  <cp:lastModifiedBy>Karina Jaime</cp:lastModifiedBy>
  <cp:revision>45</cp:revision>
  <dcterms:created xsi:type="dcterms:W3CDTF">2017-07-17T16:59:55Z</dcterms:created>
  <dcterms:modified xsi:type="dcterms:W3CDTF">2017-08-09T22:25:55Z</dcterms:modified>
</cp:coreProperties>
</file>